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Masters/slideMaster1.xml" ContentType="application/vnd.openxmlformats-officedocument.presentationml.slideMaster+xml"/>
  <Override PartName="/ppt/notesSlides/notesSlide18.xml" ContentType="application/vnd.openxmlformats-officedocument.presentationml.notesSlide+xml"/>
  <Override PartName="/ppt/notesSlides/notesSlide37.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3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7.xml" ContentType="application/vnd.openxmlformats-officedocument.presentationml.notesSlide+xml"/>
  <Override PartName="/ppt/notesSlides/notesSlide13.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notesSlides/notesSlide15.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notesSlides/notesSlide28.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0"/>
  </p:notesMasterIdLst>
  <p:handoutMasterIdLst>
    <p:handoutMasterId r:id="rId51"/>
  </p:handoutMasterIdLst>
  <p:sldIdLst>
    <p:sldId id="257" r:id="rId2"/>
    <p:sldId id="428" r:id="rId3"/>
    <p:sldId id="466" r:id="rId4"/>
    <p:sldId id="468" r:id="rId5"/>
    <p:sldId id="467" r:id="rId6"/>
    <p:sldId id="465" r:id="rId7"/>
    <p:sldId id="469" r:id="rId8"/>
    <p:sldId id="470" r:id="rId9"/>
    <p:sldId id="434" r:id="rId10"/>
    <p:sldId id="497" r:id="rId11"/>
    <p:sldId id="433" r:id="rId12"/>
    <p:sldId id="435" r:id="rId13"/>
    <p:sldId id="461" r:id="rId14"/>
    <p:sldId id="501" r:id="rId15"/>
    <p:sldId id="462" r:id="rId16"/>
    <p:sldId id="459" r:id="rId17"/>
    <p:sldId id="476" r:id="rId18"/>
    <p:sldId id="477" r:id="rId19"/>
    <p:sldId id="479" r:id="rId20"/>
    <p:sldId id="480" r:id="rId21"/>
    <p:sldId id="483" r:id="rId22"/>
    <p:sldId id="493" r:id="rId23"/>
    <p:sldId id="478" r:id="rId24"/>
    <p:sldId id="496" r:id="rId25"/>
    <p:sldId id="492" r:id="rId26"/>
    <p:sldId id="494" r:id="rId27"/>
    <p:sldId id="502" r:id="rId28"/>
    <p:sldId id="495" r:id="rId29"/>
    <p:sldId id="460" r:id="rId30"/>
    <p:sldId id="449" r:id="rId31"/>
    <p:sldId id="450" r:id="rId32"/>
    <p:sldId id="451" r:id="rId33"/>
    <p:sldId id="452" r:id="rId34"/>
    <p:sldId id="453" r:id="rId35"/>
    <p:sldId id="454" r:id="rId36"/>
    <p:sldId id="484" r:id="rId37"/>
    <p:sldId id="487" r:id="rId38"/>
    <p:sldId id="488" r:id="rId39"/>
    <p:sldId id="498" r:id="rId40"/>
    <p:sldId id="499" r:id="rId41"/>
    <p:sldId id="500" r:id="rId42"/>
    <p:sldId id="490" r:id="rId43"/>
    <p:sldId id="489" r:id="rId44"/>
    <p:sldId id="455" r:id="rId45"/>
    <p:sldId id="491" r:id="rId46"/>
    <p:sldId id="472" r:id="rId47"/>
    <p:sldId id="457" r:id="rId48"/>
    <p:sldId id="47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AC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48" autoAdjust="0"/>
    <p:restoredTop sz="76005" autoAdjust="0"/>
  </p:normalViewPr>
  <p:slideViewPr>
    <p:cSldViewPr snapToGrid="0">
      <p:cViewPr varScale="1">
        <p:scale>
          <a:sx n="51" d="100"/>
          <a:sy n="51" d="100"/>
        </p:scale>
        <p:origin x="1526" y="269"/>
      </p:cViewPr>
      <p:guideLst>
        <p:guide orient="horz" pos="2160"/>
        <p:guide pos="3840"/>
        <p:guide pos="7296"/>
        <p:guide orient="horz" pos="4128"/>
      </p:guideLst>
    </p:cSldViewPr>
  </p:slideViewPr>
  <p:notesTextViewPr>
    <p:cViewPr>
      <p:scale>
        <a:sx n="3" d="2"/>
        <a:sy n="3" d="2"/>
      </p:scale>
      <p:origin x="0" y="0"/>
    </p:cViewPr>
  </p:notesTextViewPr>
  <p:notesViewPr>
    <p:cSldViewPr snapToGrid="0" showGuides="1">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8" Type="http://schemas.openxmlformats.org/officeDocument/2006/relationships/customXml" Target="../customXml/item3.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11/21/2025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‹Nr.›</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11/21/2025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‹Nr.›</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0E25E-CC6F-1A57-651B-F923F88E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F3452-149A-CEDE-EC22-791A33821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531913-EE2C-8E59-8D5C-EE9A1F808F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52DB55-EA5D-848E-2B33-6055732C3BEF}"/>
              </a:ext>
            </a:extLst>
          </p:cNvPr>
          <p:cNvSpPr>
            <a:spLocks noGrp="1"/>
          </p:cNvSpPr>
          <p:nvPr>
            <p:ph type="sldNum" sz="quarter" idx="10"/>
          </p:nvPr>
        </p:nvSpPr>
        <p:spPr/>
        <p:txBody>
          <a:bodyPr/>
          <a:lstStyle/>
          <a:p>
            <a:fld id="{32674CE4-FBD8-4481-AEFB-CA53E599A745}" type="slidenum">
              <a:rPr lang="en-US" smtClean="0"/>
              <a:t>10</a:t>
            </a:fld>
            <a:endParaRPr lang="en-US" dirty="0"/>
          </a:p>
        </p:txBody>
      </p:sp>
    </p:spTree>
    <p:extLst>
      <p:ext uri="{BB962C8B-B14F-4D97-AF65-F5344CB8AC3E}">
        <p14:creationId xmlns:p14="http://schemas.microsoft.com/office/powerpoint/2010/main" val="142055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11</a:t>
            </a:fld>
            <a:endParaRPr lang="en-US" dirty="0"/>
          </a:p>
        </p:txBody>
      </p:sp>
    </p:spTree>
    <p:extLst>
      <p:ext uri="{BB962C8B-B14F-4D97-AF65-F5344CB8AC3E}">
        <p14:creationId xmlns:p14="http://schemas.microsoft.com/office/powerpoint/2010/main" val="1521038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12</a:t>
            </a:fld>
            <a:endParaRPr lang="en-US" dirty="0"/>
          </a:p>
        </p:txBody>
      </p:sp>
    </p:spTree>
    <p:extLst>
      <p:ext uri="{BB962C8B-B14F-4D97-AF65-F5344CB8AC3E}">
        <p14:creationId xmlns:p14="http://schemas.microsoft.com/office/powerpoint/2010/main" val="2669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13</a:t>
            </a:fld>
            <a:endParaRPr lang="en-US" dirty="0"/>
          </a:p>
        </p:txBody>
      </p:sp>
    </p:spTree>
    <p:extLst>
      <p:ext uri="{BB962C8B-B14F-4D97-AF65-F5344CB8AC3E}">
        <p14:creationId xmlns:p14="http://schemas.microsoft.com/office/powerpoint/2010/main" val="3960032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FA832-869B-9A49-D743-3D5F52DDF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66CB9-6D31-0057-ED8A-572B42714A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57F96-3231-2A3F-FAD7-15C55A73ACEA}"/>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99C3C6F0-2F81-3190-5FE3-0ACB1C3C3BCD}"/>
              </a:ext>
            </a:extLst>
          </p:cNvPr>
          <p:cNvSpPr>
            <a:spLocks noGrp="1"/>
          </p:cNvSpPr>
          <p:nvPr>
            <p:ph type="sldNum" sz="quarter" idx="10"/>
          </p:nvPr>
        </p:nvSpPr>
        <p:spPr/>
        <p:txBody>
          <a:bodyPr/>
          <a:lstStyle/>
          <a:p>
            <a:fld id="{CF2FD335-6D8E-486A-8F5F-DFC7325903FF}" type="slidenum">
              <a:rPr lang="en-US" smtClean="0"/>
              <a:t>14</a:t>
            </a:fld>
            <a:endParaRPr lang="en-US" dirty="0"/>
          </a:p>
        </p:txBody>
      </p:sp>
    </p:spTree>
    <p:extLst>
      <p:ext uri="{BB962C8B-B14F-4D97-AF65-F5344CB8AC3E}">
        <p14:creationId xmlns:p14="http://schemas.microsoft.com/office/powerpoint/2010/main" val="3183567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15</a:t>
            </a:fld>
            <a:endParaRPr lang="en-US" dirty="0"/>
          </a:p>
        </p:txBody>
      </p:sp>
    </p:spTree>
    <p:extLst>
      <p:ext uri="{BB962C8B-B14F-4D97-AF65-F5344CB8AC3E}">
        <p14:creationId xmlns:p14="http://schemas.microsoft.com/office/powerpoint/2010/main" val="2128441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16</a:t>
            </a:fld>
            <a:endParaRPr lang="en-US" dirty="0"/>
          </a:p>
        </p:txBody>
      </p:sp>
    </p:spTree>
    <p:extLst>
      <p:ext uri="{BB962C8B-B14F-4D97-AF65-F5344CB8AC3E}">
        <p14:creationId xmlns:p14="http://schemas.microsoft.com/office/powerpoint/2010/main" val="522704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17</a:t>
            </a:fld>
            <a:endParaRPr lang="en-US" dirty="0"/>
          </a:p>
        </p:txBody>
      </p:sp>
    </p:spTree>
    <p:extLst>
      <p:ext uri="{BB962C8B-B14F-4D97-AF65-F5344CB8AC3E}">
        <p14:creationId xmlns:p14="http://schemas.microsoft.com/office/powerpoint/2010/main" val="373231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18</a:t>
            </a:fld>
            <a:endParaRPr lang="en-US" dirty="0"/>
          </a:p>
        </p:txBody>
      </p:sp>
    </p:spTree>
    <p:extLst>
      <p:ext uri="{BB962C8B-B14F-4D97-AF65-F5344CB8AC3E}">
        <p14:creationId xmlns:p14="http://schemas.microsoft.com/office/powerpoint/2010/main" val="758610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38B98-1851-48DF-1039-65CA4DB41F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A75B8-9CB0-4E07-6980-4022EA5E8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C5ADC4-E82A-C932-E348-336DE50A18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DB42AC-6700-DFA0-FBF5-0333779C6E9B}"/>
              </a:ext>
            </a:extLst>
          </p:cNvPr>
          <p:cNvSpPr>
            <a:spLocks noGrp="1"/>
          </p:cNvSpPr>
          <p:nvPr>
            <p:ph type="sldNum" sz="quarter" idx="10"/>
          </p:nvPr>
        </p:nvSpPr>
        <p:spPr/>
        <p:txBody>
          <a:bodyPr/>
          <a:lstStyle/>
          <a:p>
            <a:fld id="{32674CE4-FBD8-4481-AEFB-CA53E599A745}" type="slidenum">
              <a:rPr lang="en-US" smtClean="0"/>
              <a:t>22</a:t>
            </a:fld>
            <a:endParaRPr lang="en-US" dirty="0"/>
          </a:p>
        </p:txBody>
      </p:sp>
    </p:spTree>
    <p:extLst>
      <p:ext uri="{BB962C8B-B14F-4D97-AF65-F5344CB8AC3E}">
        <p14:creationId xmlns:p14="http://schemas.microsoft.com/office/powerpoint/2010/main" val="384318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902340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23</a:t>
            </a:fld>
            <a:endParaRPr lang="en-US" dirty="0"/>
          </a:p>
        </p:txBody>
      </p:sp>
    </p:spTree>
    <p:extLst>
      <p:ext uri="{BB962C8B-B14F-4D97-AF65-F5344CB8AC3E}">
        <p14:creationId xmlns:p14="http://schemas.microsoft.com/office/powerpoint/2010/main" val="4207447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93FD8-A638-AFEA-3A81-301831D91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80906-2EBB-0A1E-D16B-795D890D1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D831AD-5F6A-C6B6-338F-0E96C3C16ECB}"/>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37B6ABB5-CC57-AC51-2546-5EC42E70DB6A}"/>
              </a:ext>
            </a:extLst>
          </p:cNvPr>
          <p:cNvSpPr>
            <a:spLocks noGrp="1"/>
          </p:cNvSpPr>
          <p:nvPr>
            <p:ph type="sldNum" sz="quarter" idx="10"/>
          </p:nvPr>
        </p:nvSpPr>
        <p:spPr/>
        <p:txBody>
          <a:bodyPr/>
          <a:lstStyle/>
          <a:p>
            <a:fld id="{CF2FD335-6D8E-486A-8F5F-DFC7325903FF}" type="slidenum">
              <a:rPr lang="en-US" smtClean="0"/>
              <a:t>24</a:t>
            </a:fld>
            <a:endParaRPr lang="en-US" dirty="0"/>
          </a:p>
        </p:txBody>
      </p:sp>
    </p:spTree>
    <p:extLst>
      <p:ext uri="{BB962C8B-B14F-4D97-AF65-F5344CB8AC3E}">
        <p14:creationId xmlns:p14="http://schemas.microsoft.com/office/powerpoint/2010/main" val="1247982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8BAF-18A7-0775-503A-6ACBACB0D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CC7C1-2F3C-8A7A-6418-F75D230A7F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B0084-0A6A-8F0A-708F-CBDB43FB35B4}"/>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DA3694C2-A31F-9527-640D-442513EE0A9D}"/>
              </a:ext>
            </a:extLst>
          </p:cNvPr>
          <p:cNvSpPr>
            <a:spLocks noGrp="1"/>
          </p:cNvSpPr>
          <p:nvPr>
            <p:ph type="sldNum" sz="quarter" idx="10"/>
          </p:nvPr>
        </p:nvSpPr>
        <p:spPr/>
        <p:txBody>
          <a:bodyPr/>
          <a:lstStyle/>
          <a:p>
            <a:fld id="{CF2FD335-6D8E-486A-8F5F-DFC7325903FF}" type="slidenum">
              <a:rPr lang="en-US" smtClean="0"/>
              <a:t>25</a:t>
            </a:fld>
            <a:endParaRPr lang="en-US" dirty="0"/>
          </a:p>
        </p:txBody>
      </p:sp>
    </p:spTree>
    <p:extLst>
      <p:ext uri="{BB962C8B-B14F-4D97-AF65-F5344CB8AC3E}">
        <p14:creationId xmlns:p14="http://schemas.microsoft.com/office/powerpoint/2010/main" val="3215865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DC061-36B1-D8F7-7E5C-4B8096940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DA94F-2B34-7021-39DD-6679E204E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0EA29-3172-93CE-88CB-42EB4F2BC5DA}"/>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7943A67E-BCD8-8746-2CBF-9BE7DEEF8656}"/>
              </a:ext>
            </a:extLst>
          </p:cNvPr>
          <p:cNvSpPr>
            <a:spLocks noGrp="1"/>
          </p:cNvSpPr>
          <p:nvPr>
            <p:ph type="sldNum" sz="quarter" idx="10"/>
          </p:nvPr>
        </p:nvSpPr>
        <p:spPr/>
        <p:txBody>
          <a:bodyPr/>
          <a:lstStyle/>
          <a:p>
            <a:fld id="{CF2FD335-6D8E-486A-8F5F-DFC7325903FF}" type="slidenum">
              <a:rPr lang="en-US" smtClean="0"/>
              <a:t>26</a:t>
            </a:fld>
            <a:endParaRPr lang="en-US" dirty="0"/>
          </a:p>
        </p:txBody>
      </p:sp>
    </p:spTree>
    <p:extLst>
      <p:ext uri="{BB962C8B-B14F-4D97-AF65-F5344CB8AC3E}">
        <p14:creationId xmlns:p14="http://schemas.microsoft.com/office/powerpoint/2010/main" val="181723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0DE4-DCF9-2052-71D1-5BD5E91F6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CC252-3EE1-678C-0FCB-405DAF8BD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2663D-E9D8-87D2-2FD6-56922E3C1BB3}"/>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697ACD3E-0C6E-19B7-582F-1529771E3C60}"/>
              </a:ext>
            </a:extLst>
          </p:cNvPr>
          <p:cNvSpPr>
            <a:spLocks noGrp="1"/>
          </p:cNvSpPr>
          <p:nvPr>
            <p:ph type="sldNum" sz="quarter" idx="10"/>
          </p:nvPr>
        </p:nvSpPr>
        <p:spPr/>
        <p:txBody>
          <a:bodyPr/>
          <a:lstStyle/>
          <a:p>
            <a:fld id="{CF2FD335-6D8E-486A-8F5F-DFC7325903FF}" type="slidenum">
              <a:rPr lang="en-US" smtClean="0"/>
              <a:t>27</a:t>
            </a:fld>
            <a:endParaRPr lang="en-US" dirty="0"/>
          </a:p>
        </p:txBody>
      </p:sp>
    </p:spTree>
    <p:extLst>
      <p:ext uri="{BB962C8B-B14F-4D97-AF65-F5344CB8AC3E}">
        <p14:creationId xmlns:p14="http://schemas.microsoft.com/office/powerpoint/2010/main" val="2435541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1D9FF-867A-E6D8-DA2A-CDD1482229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D3700C-1103-8D94-9BC7-5E4F9EAD1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EACD7-3BB8-AAB9-BA2A-775BA2B697A3}"/>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CE6BC847-6AA0-E46C-B177-F45680B83FE6}"/>
              </a:ext>
            </a:extLst>
          </p:cNvPr>
          <p:cNvSpPr>
            <a:spLocks noGrp="1"/>
          </p:cNvSpPr>
          <p:nvPr>
            <p:ph type="sldNum" sz="quarter" idx="10"/>
          </p:nvPr>
        </p:nvSpPr>
        <p:spPr/>
        <p:txBody>
          <a:bodyPr/>
          <a:lstStyle/>
          <a:p>
            <a:fld id="{CF2FD335-6D8E-486A-8F5F-DFC7325903FF}" type="slidenum">
              <a:rPr lang="en-US" smtClean="0"/>
              <a:t>28</a:t>
            </a:fld>
            <a:endParaRPr lang="en-US" dirty="0"/>
          </a:p>
        </p:txBody>
      </p:sp>
    </p:spTree>
    <p:extLst>
      <p:ext uri="{BB962C8B-B14F-4D97-AF65-F5344CB8AC3E}">
        <p14:creationId xmlns:p14="http://schemas.microsoft.com/office/powerpoint/2010/main" val="352988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29</a:t>
            </a:fld>
            <a:endParaRPr lang="en-US" dirty="0"/>
          </a:p>
        </p:txBody>
      </p:sp>
    </p:spTree>
    <p:extLst>
      <p:ext uri="{BB962C8B-B14F-4D97-AF65-F5344CB8AC3E}">
        <p14:creationId xmlns:p14="http://schemas.microsoft.com/office/powerpoint/2010/main" val="348171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30</a:t>
            </a:fld>
            <a:endParaRPr lang="en-US" dirty="0"/>
          </a:p>
        </p:txBody>
      </p:sp>
    </p:spTree>
    <p:extLst>
      <p:ext uri="{BB962C8B-B14F-4D97-AF65-F5344CB8AC3E}">
        <p14:creationId xmlns:p14="http://schemas.microsoft.com/office/powerpoint/2010/main" val="421174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31</a:t>
            </a:fld>
            <a:endParaRPr lang="en-US" dirty="0"/>
          </a:p>
        </p:txBody>
      </p:sp>
    </p:spTree>
    <p:extLst>
      <p:ext uri="{BB962C8B-B14F-4D97-AF65-F5344CB8AC3E}">
        <p14:creationId xmlns:p14="http://schemas.microsoft.com/office/powerpoint/2010/main" val="3974614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32</a:t>
            </a:fld>
            <a:endParaRPr lang="en-US" dirty="0"/>
          </a:p>
        </p:txBody>
      </p:sp>
    </p:spTree>
    <p:extLst>
      <p:ext uri="{BB962C8B-B14F-4D97-AF65-F5344CB8AC3E}">
        <p14:creationId xmlns:p14="http://schemas.microsoft.com/office/powerpoint/2010/main" val="1604874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3</a:t>
            </a:fld>
            <a:endParaRPr lang="en-US" dirty="0"/>
          </a:p>
        </p:txBody>
      </p:sp>
    </p:spTree>
    <p:extLst>
      <p:ext uri="{BB962C8B-B14F-4D97-AF65-F5344CB8AC3E}">
        <p14:creationId xmlns:p14="http://schemas.microsoft.com/office/powerpoint/2010/main" val="2257423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33</a:t>
            </a:fld>
            <a:endParaRPr lang="en-US" dirty="0"/>
          </a:p>
        </p:txBody>
      </p:sp>
    </p:spTree>
    <p:extLst>
      <p:ext uri="{BB962C8B-B14F-4D97-AF65-F5344CB8AC3E}">
        <p14:creationId xmlns:p14="http://schemas.microsoft.com/office/powerpoint/2010/main" val="2572024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34</a:t>
            </a:fld>
            <a:endParaRPr lang="en-US" dirty="0"/>
          </a:p>
        </p:txBody>
      </p:sp>
    </p:spTree>
    <p:extLst>
      <p:ext uri="{BB962C8B-B14F-4D97-AF65-F5344CB8AC3E}">
        <p14:creationId xmlns:p14="http://schemas.microsoft.com/office/powerpoint/2010/main" val="267879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35</a:t>
            </a:fld>
            <a:endParaRPr lang="en-US" dirty="0"/>
          </a:p>
        </p:txBody>
      </p:sp>
    </p:spTree>
    <p:extLst>
      <p:ext uri="{BB962C8B-B14F-4D97-AF65-F5344CB8AC3E}">
        <p14:creationId xmlns:p14="http://schemas.microsoft.com/office/powerpoint/2010/main" val="1617237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1CAB0-6642-B8DF-CD12-AC15FDAA5D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5B504-DBD5-4D3F-EBA5-F2B93AB914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CD437-2570-0976-1033-01BF891D847A}"/>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D9AA5173-5BEF-CEEF-FD74-C91DF628C5AD}"/>
              </a:ext>
            </a:extLst>
          </p:cNvPr>
          <p:cNvSpPr>
            <a:spLocks noGrp="1"/>
          </p:cNvSpPr>
          <p:nvPr>
            <p:ph type="sldNum" sz="quarter" idx="10"/>
          </p:nvPr>
        </p:nvSpPr>
        <p:spPr/>
        <p:txBody>
          <a:bodyPr/>
          <a:lstStyle/>
          <a:p>
            <a:fld id="{CF2FD335-6D8E-486A-8F5F-DFC7325903FF}" type="slidenum">
              <a:rPr lang="en-US" smtClean="0"/>
              <a:t>36</a:t>
            </a:fld>
            <a:endParaRPr lang="en-US" dirty="0"/>
          </a:p>
        </p:txBody>
      </p:sp>
    </p:spTree>
    <p:extLst>
      <p:ext uri="{BB962C8B-B14F-4D97-AF65-F5344CB8AC3E}">
        <p14:creationId xmlns:p14="http://schemas.microsoft.com/office/powerpoint/2010/main" val="1789313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980F0-D98A-911E-C94A-C0773D48AB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083AB-6F8B-D202-434F-1E93CBE4E5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287B84-FF25-7711-D05E-AD808AD13269}"/>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B7199665-3808-2E23-D4C4-97AB8B63556E}"/>
              </a:ext>
            </a:extLst>
          </p:cNvPr>
          <p:cNvSpPr>
            <a:spLocks noGrp="1"/>
          </p:cNvSpPr>
          <p:nvPr>
            <p:ph type="sldNum" sz="quarter" idx="10"/>
          </p:nvPr>
        </p:nvSpPr>
        <p:spPr/>
        <p:txBody>
          <a:bodyPr/>
          <a:lstStyle/>
          <a:p>
            <a:fld id="{CF2FD335-6D8E-486A-8F5F-DFC7325903FF}" type="slidenum">
              <a:rPr lang="en-US" smtClean="0"/>
              <a:t>37</a:t>
            </a:fld>
            <a:endParaRPr lang="en-US" dirty="0"/>
          </a:p>
        </p:txBody>
      </p:sp>
    </p:spTree>
    <p:extLst>
      <p:ext uri="{BB962C8B-B14F-4D97-AF65-F5344CB8AC3E}">
        <p14:creationId xmlns:p14="http://schemas.microsoft.com/office/powerpoint/2010/main" val="2982735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FB1B9-EAC4-07E4-EEB0-6364D8AAAD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DCCE4-5D8B-2026-3D91-587E9CC1EF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D769D-70F9-01D5-6C38-1D08592BBCB7}"/>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A69C56F7-D748-0714-66C4-678AEDBA7FBE}"/>
              </a:ext>
            </a:extLst>
          </p:cNvPr>
          <p:cNvSpPr>
            <a:spLocks noGrp="1"/>
          </p:cNvSpPr>
          <p:nvPr>
            <p:ph type="sldNum" sz="quarter" idx="10"/>
          </p:nvPr>
        </p:nvSpPr>
        <p:spPr/>
        <p:txBody>
          <a:bodyPr/>
          <a:lstStyle/>
          <a:p>
            <a:fld id="{CF2FD335-6D8E-486A-8F5F-DFC7325903FF}" type="slidenum">
              <a:rPr lang="en-US" smtClean="0"/>
              <a:t>38</a:t>
            </a:fld>
            <a:endParaRPr lang="en-US" dirty="0"/>
          </a:p>
        </p:txBody>
      </p:sp>
    </p:spTree>
    <p:extLst>
      <p:ext uri="{BB962C8B-B14F-4D97-AF65-F5344CB8AC3E}">
        <p14:creationId xmlns:p14="http://schemas.microsoft.com/office/powerpoint/2010/main" val="2115386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EBC13-1B1E-6B0C-59D8-3818D537EF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EB102-69B1-1690-33BF-25F55F1EB3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8045AA-D65A-8F82-B72D-93557A13E09E}"/>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0FAB28C4-4384-7609-3A89-43BCC96EAA80}"/>
              </a:ext>
            </a:extLst>
          </p:cNvPr>
          <p:cNvSpPr>
            <a:spLocks noGrp="1"/>
          </p:cNvSpPr>
          <p:nvPr>
            <p:ph type="sldNum" sz="quarter" idx="10"/>
          </p:nvPr>
        </p:nvSpPr>
        <p:spPr/>
        <p:txBody>
          <a:bodyPr/>
          <a:lstStyle/>
          <a:p>
            <a:fld id="{CF2FD335-6D8E-486A-8F5F-DFC7325903FF}" type="slidenum">
              <a:rPr lang="en-US" smtClean="0"/>
              <a:t>39</a:t>
            </a:fld>
            <a:endParaRPr lang="en-US" dirty="0"/>
          </a:p>
        </p:txBody>
      </p:sp>
    </p:spTree>
    <p:extLst>
      <p:ext uri="{BB962C8B-B14F-4D97-AF65-F5344CB8AC3E}">
        <p14:creationId xmlns:p14="http://schemas.microsoft.com/office/powerpoint/2010/main" val="2147146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1400F-1B38-0AAA-7D95-EF49DC40EE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0F2E8-582A-BDA6-AA2B-95642C6EF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CB551-4214-F400-7212-3E4E2B6E085C}"/>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D523368B-4B67-BE4A-95D5-ED8A828FC305}"/>
              </a:ext>
            </a:extLst>
          </p:cNvPr>
          <p:cNvSpPr>
            <a:spLocks noGrp="1"/>
          </p:cNvSpPr>
          <p:nvPr>
            <p:ph type="sldNum" sz="quarter" idx="10"/>
          </p:nvPr>
        </p:nvSpPr>
        <p:spPr/>
        <p:txBody>
          <a:bodyPr/>
          <a:lstStyle/>
          <a:p>
            <a:fld id="{CF2FD335-6D8E-486A-8F5F-DFC7325903FF}" type="slidenum">
              <a:rPr lang="en-US" smtClean="0"/>
              <a:t>40</a:t>
            </a:fld>
            <a:endParaRPr lang="en-US" dirty="0"/>
          </a:p>
        </p:txBody>
      </p:sp>
    </p:spTree>
    <p:extLst>
      <p:ext uri="{BB962C8B-B14F-4D97-AF65-F5344CB8AC3E}">
        <p14:creationId xmlns:p14="http://schemas.microsoft.com/office/powerpoint/2010/main" val="1306957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50A4A-578B-B20B-92C8-EBD29ECAC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E4CFC-03A7-A116-0A19-B6611340E5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8DFEC-164A-4E9E-6752-E478D5ACDB4D}"/>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2BDE6FD3-FB78-5784-7871-E357F844DB6E}"/>
              </a:ext>
            </a:extLst>
          </p:cNvPr>
          <p:cNvSpPr>
            <a:spLocks noGrp="1"/>
          </p:cNvSpPr>
          <p:nvPr>
            <p:ph type="sldNum" sz="quarter" idx="10"/>
          </p:nvPr>
        </p:nvSpPr>
        <p:spPr/>
        <p:txBody>
          <a:bodyPr/>
          <a:lstStyle/>
          <a:p>
            <a:fld id="{CF2FD335-6D8E-486A-8F5F-DFC7325903FF}" type="slidenum">
              <a:rPr lang="en-US" smtClean="0"/>
              <a:t>41</a:t>
            </a:fld>
            <a:endParaRPr lang="en-US" dirty="0"/>
          </a:p>
        </p:txBody>
      </p:sp>
    </p:spTree>
    <p:extLst>
      <p:ext uri="{BB962C8B-B14F-4D97-AF65-F5344CB8AC3E}">
        <p14:creationId xmlns:p14="http://schemas.microsoft.com/office/powerpoint/2010/main" val="3175812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47EF6-05E1-52D0-0FB3-4A58492CE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C46E-86DC-EF00-605D-70D5612644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572E6-64E7-8039-6CAB-49DC8B68382C}"/>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1E590AFB-B66C-5A4F-A9FB-39F93BE5FFD2}"/>
              </a:ext>
            </a:extLst>
          </p:cNvPr>
          <p:cNvSpPr>
            <a:spLocks noGrp="1"/>
          </p:cNvSpPr>
          <p:nvPr>
            <p:ph type="sldNum" sz="quarter" idx="10"/>
          </p:nvPr>
        </p:nvSpPr>
        <p:spPr/>
        <p:txBody>
          <a:bodyPr/>
          <a:lstStyle/>
          <a:p>
            <a:fld id="{CF2FD335-6D8E-486A-8F5F-DFC7325903FF}" type="slidenum">
              <a:rPr lang="en-US" smtClean="0"/>
              <a:t>42</a:t>
            </a:fld>
            <a:endParaRPr lang="en-US" dirty="0"/>
          </a:p>
        </p:txBody>
      </p:sp>
    </p:spTree>
    <p:extLst>
      <p:ext uri="{BB962C8B-B14F-4D97-AF65-F5344CB8AC3E}">
        <p14:creationId xmlns:p14="http://schemas.microsoft.com/office/powerpoint/2010/main" val="3242082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4</a:t>
            </a:fld>
            <a:endParaRPr lang="en-US" dirty="0"/>
          </a:p>
        </p:txBody>
      </p:sp>
    </p:spTree>
    <p:extLst>
      <p:ext uri="{BB962C8B-B14F-4D97-AF65-F5344CB8AC3E}">
        <p14:creationId xmlns:p14="http://schemas.microsoft.com/office/powerpoint/2010/main" val="2967128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0BE66-840A-9CF8-2FFA-580BFDA06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9F9A23-CB3E-8130-2141-D9B84B0B0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82CE0-411C-78FE-7568-76FF9366274E}"/>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BA4004E1-C499-A089-E299-FE3FDB413AF9}"/>
              </a:ext>
            </a:extLst>
          </p:cNvPr>
          <p:cNvSpPr>
            <a:spLocks noGrp="1"/>
          </p:cNvSpPr>
          <p:nvPr>
            <p:ph type="sldNum" sz="quarter" idx="10"/>
          </p:nvPr>
        </p:nvSpPr>
        <p:spPr/>
        <p:txBody>
          <a:bodyPr/>
          <a:lstStyle/>
          <a:p>
            <a:fld id="{CF2FD335-6D8E-486A-8F5F-DFC7325903FF}" type="slidenum">
              <a:rPr lang="en-US" smtClean="0"/>
              <a:t>43</a:t>
            </a:fld>
            <a:endParaRPr lang="en-US" dirty="0"/>
          </a:p>
        </p:txBody>
      </p:sp>
    </p:spTree>
    <p:extLst>
      <p:ext uri="{BB962C8B-B14F-4D97-AF65-F5344CB8AC3E}">
        <p14:creationId xmlns:p14="http://schemas.microsoft.com/office/powerpoint/2010/main" val="1467112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44</a:t>
            </a:fld>
            <a:endParaRPr lang="en-US" dirty="0"/>
          </a:p>
        </p:txBody>
      </p:sp>
    </p:spTree>
    <p:extLst>
      <p:ext uri="{BB962C8B-B14F-4D97-AF65-F5344CB8AC3E}">
        <p14:creationId xmlns:p14="http://schemas.microsoft.com/office/powerpoint/2010/main" val="3384760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616FA-F80E-3723-9A5C-754DA0AA6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A51D3-8DE3-4B84-13BC-CBF8E894E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22995-8EDB-A9A1-92E6-38AFB5118ACD}"/>
              </a:ext>
            </a:extLst>
          </p:cNvPr>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a:extLst>
              <a:ext uri="{FF2B5EF4-FFF2-40B4-BE49-F238E27FC236}">
                <a16:creationId xmlns:a16="http://schemas.microsoft.com/office/drawing/2014/main" id="{8D0C3F4E-2619-691B-B3A9-165192B9916E}"/>
              </a:ext>
            </a:extLst>
          </p:cNvPr>
          <p:cNvSpPr>
            <a:spLocks noGrp="1"/>
          </p:cNvSpPr>
          <p:nvPr>
            <p:ph type="sldNum" sz="quarter" idx="10"/>
          </p:nvPr>
        </p:nvSpPr>
        <p:spPr/>
        <p:txBody>
          <a:bodyPr/>
          <a:lstStyle/>
          <a:p>
            <a:fld id="{CF2FD335-6D8E-486A-8F5F-DFC7325903FF}" type="slidenum">
              <a:rPr lang="en-US" smtClean="0"/>
              <a:t>45</a:t>
            </a:fld>
            <a:endParaRPr lang="en-US" dirty="0"/>
          </a:p>
        </p:txBody>
      </p:sp>
    </p:spTree>
    <p:extLst>
      <p:ext uri="{BB962C8B-B14F-4D97-AF65-F5344CB8AC3E}">
        <p14:creationId xmlns:p14="http://schemas.microsoft.com/office/powerpoint/2010/main" val="1838225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46</a:t>
            </a:fld>
            <a:endParaRPr lang="en-US" dirty="0"/>
          </a:p>
        </p:txBody>
      </p:sp>
    </p:spTree>
    <p:extLst>
      <p:ext uri="{BB962C8B-B14F-4D97-AF65-F5344CB8AC3E}">
        <p14:creationId xmlns:p14="http://schemas.microsoft.com/office/powerpoint/2010/main" val="10862186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47</a:t>
            </a:fld>
            <a:endParaRPr lang="en-US" dirty="0"/>
          </a:p>
        </p:txBody>
      </p:sp>
    </p:spTree>
    <p:extLst>
      <p:ext uri="{BB962C8B-B14F-4D97-AF65-F5344CB8AC3E}">
        <p14:creationId xmlns:p14="http://schemas.microsoft.com/office/powerpoint/2010/main" val="1236884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48</a:t>
            </a:fld>
            <a:endParaRPr lang="en-US" dirty="0"/>
          </a:p>
        </p:txBody>
      </p:sp>
    </p:spTree>
    <p:extLst>
      <p:ext uri="{BB962C8B-B14F-4D97-AF65-F5344CB8AC3E}">
        <p14:creationId xmlns:p14="http://schemas.microsoft.com/office/powerpoint/2010/main" val="1681214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5</a:t>
            </a:fld>
            <a:endParaRPr lang="en-US" dirty="0"/>
          </a:p>
        </p:txBody>
      </p:sp>
    </p:spTree>
    <p:extLst>
      <p:ext uri="{BB962C8B-B14F-4D97-AF65-F5344CB8AC3E}">
        <p14:creationId xmlns:p14="http://schemas.microsoft.com/office/powerpoint/2010/main" val="120618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6</a:t>
            </a:fld>
            <a:endParaRPr lang="en-US" dirty="0"/>
          </a:p>
        </p:txBody>
      </p:sp>
    </p:spTree>
    <p:extLst>
      <p:ext uri="{BB962C8B-B14F-4D97-AF65-F5344CB8AC3E}">
        <p14:creationId xmlns:p14="http://schemas.microsoft.com/office/powerpoint/2010/main" val="1398242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7</a:t>
            </a:fld>
            <a:endParaRPr lang="en-US" dirty="0"/>
          </a:p>
        </p:txBody>
      </p:sp>
    </p:spTree>
    <p:extLst>
      <p:ext uri="{BB962C8B-B14F-4D97-AF65-F5344CB8AC3E}">
        <p14:creationId xmlns:p14="http://schemas.microsoft.com/office/powerpoint/2010/main" val="499139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8</a:t>
            </a:fld>
            <a:endParaRPr lang="en-US" dirty="0"/>
          </a:p>
        </p:txBody>
      </p:sp>
    </p:spTree>
    <p:extLst>
      <p:ext uri="{BB962C8B-B14F-4D97-AF65-F5344CB8AC3E}">
        <p14:creationId xmlns:p14="http://schemas.microsoft.com/office/powerpoint/2010/main" val="1316689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de-CH" sz="3500" kern="120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CF2FD335-6D8E-486A-8F5F-DFC7325903FF}" type="slidenum">
              <a:rPr lang="en-US" smtClean="0"/>
              <a:t>9</a:t>
            </a:fld>
            <a:endParaRPr lang="en-US" dirty="0"/>
          </a:p>
        </p:txBody>
      </p:sp>
    </p:spTree>
    <p:extLst>
      <p:ext uri="{BB962C8B-B14F-4D97-AF65-F5344CB8AC3E}">
        <p14:creationId xmlns:p14="http://schemas.microsoft.com/office/powerpoint/2010/main" val="247347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609600" y="2389009"/>
            <a:ext cx="112776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17" name="Footer Placeholder 16"/>
          <p:cNvSpPr>
            <a:spLocks noGrp="1"/>
          </p:cNvSpPr>
          <p:nvPr>
            <p:ph type="ftr" sz="quarter" idx="11"/>
          </p:nvPr>
        </p:nvSpPr>
        <p:spPr>
          <a:xfrm>
            <a:off x="7265116" y="4205288"/>
            <a:ext cx="1727200" cy="457200"/>
          </a:xfrm>
        </p:spPr>
        <p:txBody>
          <a:bodyPr/>
          <a:lstStyle>
            <a:lvl1pPr>
              <a:defRPr>
                <a:solidFill>
                  <a:schemeClr val="accent2">
                    <a:lumMod val="75000"/>
                  </a:schemeClr>
                </a:solidFill>
              </a:defRPr>
            </a:lvl1pPr>
          </a:lstStyle>
          <a:p>
            <a:r>
              <a:rPr lang="en-US"/>
              <a:t>Add a footer</a:t>
            </a:r>
            <a:endParaRPr lang="en-US" dirty="0"/>
          </a:p>
        </p:txBody>
      </p:sp>
      <p:sp>
        <p:nvSpPr>
          <p:cNvPr id="28" name="Date Placeholder 27"/>
          <p:cNvSpPr>
            <a:spLocks noGrp="1"/>
          </p:cNvSpPr>
          <p:nvPr>
            <p:ph type="dt" sz="half" idx="10"/>
          </p:nvPr>
        </p:nvSpPr>
        <p:spPr>
          <a:xfrm>
            <a:off x="9043832" y="4206240"/>
            <a:ext cx="1280160" cy="457200"/>
          </a:xfrm>
        </p:spPr>
        <p:txBody>
          <a:bodyPr/>
          <a:lstStyle>
            <a:lvl1pPr>
              <a:defRPr>
                <a:solidFill>
                  <a:schemeClr val="accent2">
                    <a:lumMod val="75000"/>
                  </a:schemeClr>
                </a:solidFill>
              </a:defRPr>
            </a:lvl1pPr>
          </a:lstStyle>
          <a:p>
            <a:fld id="{4E708F12-96AD-4ED4-8132-A78F5E42C1F5}" type="datetime1">
              <a:rPr lang="en-US" smtClean="0"/>
              <a:pPr/>
              <a:t>11/21/2025</a:t>
            </a:fld>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‹Nr.›</a:t>
            </a:fld>
            <a:endParaRPr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7FA170-8299-44AD-AEEF-FC686C3D7804}" type="datetime1">
              <a:rPr lang="en-US" smtClean="0"/>
              <a:t>11/21/2025</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‹Nr.›</a:t>
            </a:fld>
            <a:endParaRPr lang="en-US" dirty="0"/>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1143000"/>
            <a:ext cx="2540000" cy="5448300"/>
          </a:xfrm>
        </p:spPr>
        <p:txBody>
          <a:bodyPr vert="eaVert"/>
          <a:lstStyle>
            <a:lvl1pPr>
              <a:defRPr/>
            </a:lvl1pPr>
          </a:lstStyle>
          <a:p>
            <a:r>
              <a:rPr kumimoji="0" lang="en-US" dirty="0"/>
              <a:t>Edit Master title style</a:t>
            </a:r>
          </a:p>
        </p:txBody>
      </p:sp>
      <p:sp>
        <p:nvSpPr>
          <p:cNvPr id="3" name="Vertical Text Placeholder 2"/>
          <p:cNvSpPr>
            <a:spLocks noGrp="1"/>
          </p:cNvSpPr>
          <p:nvPr>
            <p:ph type="body" orient="vert" idx="1" hasCustomPrompt="1"/>
          </p:nvPr>
        </p:nvSpPr>
        <p:spPr>
          <a:xfrm>
            <a:off x="609600" y="1143000"/>
            <a:ext cx="8331200" cy="5448300"/>
          </a:xfrm>
        </p:spPr>
        <p:txBody>
          <a:bodyPr vert="eaVert"/>
          <a:lstStyle>
            <a:lvl5pP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231763A-68EC-4ECD-9620-D9FE9CDDD622}" type="datetime1">
              <a:rPr lang="en-US" smtClean="0"/>
              <a:t>11/21/2025</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‹Nr.›</a:t>
            </a:fld>
            <a:endParaRPr lang="en-US" dirty="0"/>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12648"/>
            <a:ext cx="10972800" cy="1066800"/>
          </a:xfrm>
        </p:spPr>
        <p:txBody>
          <a:bodyPr/>
          <a:lstStyle/>
          <a:p>
            <a:r>
              <a:rPr kumimoji="0" lang="en-US" dirty="0"/>
              <a:t>Click to edit Master title style</a:t>
            </a:r>
          </a:p>
        </p:txBody>
      </p:sp>
      <p:sp>
        <p:nvSpPr>
          <p:cNvPr id="3" name="Content Placeholder 2"/>
          <p:cNvSpPr>
            <a:spLocks noGrp="1"/>
          </p:cNvSpPr>
          <p:nvPr>
            <p:ph idx="1"/>
          </p:nvPr>
        </p:nvSpPr>
        <p:spPr/>
        <p:txBody>
          <a:bodyPr/>
          <a:lstStyle>
            <a:lvl1pPr>
              <a:defRPr/>
            </a:lvl1pPr>
            <a:lvl5pPr>
              <a:defRPr/>
            </a:lvl5pPr>
            <a:lvl6pPr>
              <a:defRPr/>
            </a:lvl6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98BEDD-6160-49BB-B372-861DE7DE9BA5}" type="datetime1">
              <a:rPr lang="en-US" smtClean="0"/>
              <a:t>11/21/2025</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‹Nr.›</a:t>
            </a:fld>
            <a:endParaRPr lang="en-US" dirty="0"/>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68322"/>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AAE819F-B7FD-4B29-8F66-9E318144BC2A}" type="datetime1">
              <a:rPr lang="en-US" smtClean="0"/>
              <a:t>11/21/2025</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‹Nr.›</a:t>
            </a:fld>
            <a:endParaRPr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D4CA159C-B6E0-4F10-9F4A-2FA57003B139}" type="datetime1">
              <a:rPr lang="en-US" smtClean="0"/>
              <a:t>11/21/2025</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‹Nr.›</a:t>
            </a:fld>
            <a:endParaRPr lang="en-US" dirty="0"/>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8" name="Footer Placeholder 27"/>
          <p:cNvSpPr>
            <a:spLocks noGrp="1"/>
          </p:cNvSpPr>
          <p:nvPr>
            <p:ph type="ftr" sz="quarter" idx="12"/>
          </p:nvPr>
        </p:nvSpPr>
        <p:spPr/>
        <p:txBody>
          <a:bodyPr rtlCol="0"/>
          <a:lstStyle/>
          <a:p>
            <a:r>
              <a:rPr lang="en-US" dirty="0"/>
              <a:t>Add a footer</a:t>
            </a:r>
          </a:p>
        </p:txBody>
      </p:sp>
      <p:sp>
        <p:nvSpPr>
          <p:cNvPr id="26" name="Date Placeholder 25"/>
          <p:cNvSpPr>
            <a:spLocks noGrp="1"/>
          </p:cNvSpPr>
          <p:nvPr>
            <p:ph type="dt" sz="half" idx="10"/>
          </p:nvPr>
        </p:nvSpPr>
        <p:spPr/>
        <p:txBody>
          <a:bodyPr rtlCol="0"/>
          <a:lstStyle/>
          <a:p>
            <a:fld id="{8170CBBB-D1D1-4386-A5E9-07F3477B78F3}" type="datetime1">
              <a:rPr lang="en-US" smtClean="0"/>
              <a:t>11/21/2025</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‹Nr.›</a:t>
            </a:fld>
            <a:endParaRPr lang="en-US" dirty="0"/>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
        <p:nvSpPr>
          <p:cNvPr id="4" name="Footer Placeholder 3"/>
          <p:cNvSpPr>
            <a:spLocks noGrp="1"/>
          </p:cNvSpPr>
          <p:nvPr>
            <p:ph type="ftr" sz="quarter" idx="11"/>
          </p:nvPr>
        </p:nvSpPr>
        <p:spPr>
          <a:xfrm>
            <a:off x="7010400" y="612648"/>
            <a:ext cx="1767840" cy="457200"/>
          </a:xfrm>
        </p:spPr>
        <p:txBody>
          <a:bodyPr/>
          <a:lstStyle/>
          <a:p>
            <a:r>
              <a:rPr lang="en-US" dirty="0"/>
              <a:t>Add a footer</a:t>
            </a:r>
          </a:p>
        </p:txBody>
      </p:sp>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11/21/2025</a:t>
            </a:fld>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‹Nr.›</a:t>
            </a:fld>
            <a:endParaRPr lang="en-US" dirty="0"/>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B9234BD7-6953-492C-921B-E68B2D7F14C8}" type="datetime1">
              <a:rPr lang="en-US" smtClean="0"/>
              <a:t>11/21/2025</a:t>
            </a:fld>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‹Nr.›</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37995" y="1101970"/>
            <a:ext cx="4511040" cy="877824"/>
          </a:xfrm>
        </p:spPr>
        <p:txBody>
          <a:bodyPr anchor="b"/>
          <a:lstStyle>
            <a:lvl1pPr algn="l">
              <a:buNone/>
              <a:defRPr sz="1800" b="1"/>
            </a:lvl1pPr>
          </a:lstStyle>
          <a:p>
            <a:r>
              <a:rPr kumimoji="0" lang="en-US" dirty="0"/>
              <a:t>Edit Master title style</a:t>
            </a:r>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5A17D9B-D4D3-4E23-88DF-2E354FA43196}" type="datetime1">
              <a:rPr lang="en-US" smtClean="0"/>
              <a:t>11/21/2025</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‹Nr.›</a:t>
            </a:fld>
            <a:endParaRPr lang="en-US" dirty="0"/>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41F67C5-D04E-4576-B61C-12ABA14BBD6C}" type="datetime1">
              <a:rPr lang="en-US" smtClean="0"/>
              <a:t>11/21/2025</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‹Nr.›</a:t>
            </a:fld>
            <a:endParaRPr lang="en-US" dirty="0"/>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1100">
                <a:solidFill>
                  <a:schemeClr val="accent2">
                    <a:lumMod val="75000"/>
                  </a:schemeClr>
                </a:solidFill>
              </a:defRPr>
            </a:lvl1pPr>
          </a:lstStyle>
          <a:p>
            <a:r>
              <a:rPr lang="en-US"/>
              <a:t>Add a footer</a:t>
            </a:r>
            <a:endParaRPr lang="en-US"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1100">
                <a:solidFill>
                  <a:schemeClr val="accent2">
                    <a:lumMod val="75000"/>
                  </a:schemeClr>
                </a:solidFill>
              </a:defRPr>
            </a:lvl1pPr>
          </a:lstStyle>
          <a:p>
            <a:fld id="{C20F09E4-6EA4-4BF3-9FC8-FF40373B88E6}" type="datetime1">
              <a:rPr lang="en-US" smtClean="0"/>
              <a:pPr/>
              <a:t>11/21/2025</a:t>
            </a:fld>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‹Nr.›</a:t>
            </a:fld>
            <a:endParaRPr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www.opendata.swis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github.com/rnckp/awesome-ogd-switzerlan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ws-old.parlament.ch/"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JeanExtreme002/FlightRadarAPI" TargetMode="External"/><Relationship Id="rId4" Type="http://schemas.openxmlformats.org/officeDocument/2006/relationships/hyperlink" Target="https://www.flightradar24.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ewsapi.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ksl.unibe.ch/KSL/kurzansicht?3&amp;stammNr=420844&amp;semester=HS2025&amp;lfdNr=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ksl.unibe.ch/KSL/detailsansicht?2" TargetMode="External"/><Relationship Id="rId5" Type="http://schemas.openxmlformats.org/officeDocument/2006/relationships/hyperlink" Target="https://vorlesungsverzeichnis.unibas.ch/de/vorlesungsverzeichnis?id=282426" TargetMode="Externa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sa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hyperlink" Target="https://de.wikipedia.org/wiki/Data_Scienc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wiss-ai-weeks.c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www.youtube.com/watch?v=6_0PpEDE4jg"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C1EF00-8BCF-4990-99B7-71A0857A4032}"/>
              </a:ext>
            </a:extLst>
          </p:cNvPr>
          <p:cNvSpPr>
            <a:spLocks noGrp="1"/>
          </p:cNvSpPr>
          <p:nvPr>
            <p:ph type="ctrTitle"/>
          </p:nvPr>
        </p:nvSpPr>
        <p:spPr>
          <a:xfrm>
            <a:off x="614225" y="1512408"/>
            <a:ext cx="11277600" cy="1470025"/>
          </a:xfrm>
        </p:spPr>
        <p:txBody>
          <a:bodyPr/>
          <a:lstStyle/>
          <a:p>
            <a:r>
              <a:rPr lang="de-CH" dirty="0"/>
              <a:t>Sonderwochentag «Data Science»</a:t>
            </a:r>
            <a:endParaRPr lang="en-US" dirty="0"/>
          </a:p>
        </p:txBody>
      </p:sp>
      <p:sp>
        <p:nvSpPr>
          <p:cNvPr id="4" name="Textfeld 3">
            <a:extLst>
              <a:ext uri="{FF2B5EF4-FFF2-40B4-BE49-F238E27FC236}">
                <a16:creationId xmlns:a16="http://schemas.microsoft.com/office/drawing/2014/main" id="{954C3981-D503-763B-BE4A-F09FF6A9EF1A}"/>
              </a:ext>
            </a:extLst>
          </p:cNvPr>
          <p:cNvSpPr txBox="1"/>
          <p:nvPr/>
        </p:nvSpPr>
        <p:spPr>
          <a:xfrm>
            <a:off x="614225" y="5846264"/>
            <a:ext cx="6097712" cy="430887"/>
          </a:xfrm>
          <a:prstGeom prst="rect">
            <a:avLst/>
          </a:prstGeom>
          <a:noFill/>
        </p:spPr>
        <p:txBody>
          <a:bodyPr wrap="square">
            <a:spAutoFit/>
          </a:bodyPr>
          <a:lstStyle/>
          <a:p>
            <a:r>
              <a:rPr lang="de-DE" sz="2200" dirty="0">
                <a:solidFill>
                  <a:schemeClr val="tx2"/>
                </a:solidFill>
              </a:rPr>
              <a:t>Dr. Philipp Hurni, Kantonsschule Sursee</a:t>
            </a:r>
            <a:endParaRPr lang="en-US" sz="2200" dirty="0"/>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EF3E-9EB2-98F7-55C8-954C3DE48F2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E09E6DF-7A71-6AE8-31A0-0FC11AC4E979}"/>
              </a:ext>
            </a:extLst>
          </p:cNvPr>
          <p:cNvSpPr>
            <a:spLocks noGrp="1"/>
          </p:cNvSpPr>
          <p:nvPr>
            <p:ph type="ctrTitle"/>
          </p:nvPr>
        </p:nvSpPr>
        <p:spPr>
          <a:xfrm>
            <a:off x="607786" y="1802182"/>
            <a:ext cx="11277600" cy="1470025"/>
          </a:xfrm>
        </p:spPr>
        <p:txBody>
          <a:bodyPr/>
          <a:lstStyle/>
          <a:p>
            <a:r>
              <a:rPr lang="de-CH"/>
              <a:t>Öffentliche Datenquellen</a:t>
            </a:r>
            <a:endParaRPr lang="en-US" dirty="0"/>
          </a:p>
        </p:txBody>
      </p:sp>
      <p:sp>
        <p:nvSpPr>
          <p:cNvPr id="4" name="Textfeld 3">
            <a:extLst>
              <a:ext uri="{FF2B5EF4-FFF2-40B4-BE49-F238E27FC236}">
                <a16:creationId xmlns:a16="http://schemas.microsoft.com/office/drawing/2014/main" id="{42C8813E-EA7B-E2CE-C5F3-13D978188A75}"/>
              </a:ext>
            </a:extLst>
          </p:cNvPr>
          <p:cNvSpPr txBox="1"/>
          <p:nvPr/>
        </p:nvSpPr>
        <p:spPr>
          <a:xfrm>
            <a:off x="686144" y="5846264"/>
            <a:ext cx="6097712" cy="430887"/>
          </a:xfrm>
          <a:prstGeom prst="rect">
            <a:avLst/>
          </a:prstGeom>
          <a:noFill/>
        </p:spPr>
        <p:txBody>
          <a:bodyPr wrap="square">
            <a:spAutoFit/>
          </a:bodyPr>
          <a:lstStyle/>
          <a:p>
            <a:r>
              <a:rPr lang="de-DE" sz="2200" dirty="0">
                <a:solidFill>
                  <a:schemeClr val="tx2"/>
                </a:solidFill>
              </a:rPr>
              <a:t>Philipp Hurni, Kantonsschule Sursee</a:t>
            </a:r>
            <a:endParaRPr lang="en-US" sz="2200" dirty="0"/>
          </a:p>
        </p:txBody>
      </p:sp>
    </p:spTree>
    <p:extLst>
      <p:ext uri="{BB962C8B-B14F-4D97-AF65-F5344CB8AC3E}">
        <p14:creationId xmlns:p14="http://schemas.microsoft.com/office/powerpoint/2010/main" val="348690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p:txBody>
          <a:bodyPr/>
          <a:lstStyle/>
          <a:p>
            <a:r>
              <a:rPr lang="de-CH" dirty="0"/>
              <a:t>OpenData</a:t>
            </a:r>
            <a:endParaRPr lang="en-US" dirty="0"/>
          </a:p>
        </p:txBody>
      </p:sp>
      <p:sp>
        <p:nvSpPr>
          <p:cNvPr id="4" name="Inhaltsplatzhalter 3">
            <a:extLst>
              <a:ext uri="{FF2B5EF4-FFF2-40B4-BE49-F238E27FC236}">
                <a16:creationId xmlns:a16="http://schemas.microsoft.com/office/drawing/2014/main" id="{B2470964-54AB-662E-8068-0BE83D2C9124}"/>
              </a:ext>
            </a:extLst>
          </p:cNvPr>
          <p:cNvSpPr>
            <a:spLocks noGrp="1"/>
          </p:cNvSpPr>
          <p:nvPr>
            <p:ph idx="1"/>
          </p:nvPr>
        </p:nvSpPr>
        <p:spPr>
          <a:xfrm>
            <a:off x="494653" y="1920240"/>
            <a:ext cx="5940437" cy="4325112"/>
          </a:xfrm>
        </p:spPr>
        <p:txBody>
          <a:bodyPr>
            <a:normAutofit fontScale="92500" lnSpcReduction="10000"/>
          </a:bodyPr>
          <a:lstStyle/>
          <a:p>
            <a:pPr marL="109728" indent="0">
              <a:buNone/>
            </a:pPr>
            <a:r>
              <a:rPr lang="de-CH" dirty="0"/>
              <a:t>Der Staat erhebt bereits heute viele Daten, unter Verwendung von Steuergeldern</a:t>
            </a:r>
          </a:p>
          <a:p>
            <a:pPr marL="109728" indent="0">
              <a:buNone/>
            </a:pPr>
            <a:endParaRPr lang="de-CH" dirty="0"/>
          </a:p>
          <a:p>
            <a:pPr marL="109728" indent="0">
              <a:buNone/>
            </a:pPr>
            <a:r>
              <a:rPr lang="de-CH" dirty="0"/>
              <a:t>Diese Daten sollen von privaten und kommerziellen Akteuren in der Schweiz genutzt werden können</a:t>
            </a:r>
          </a:p>
          <a:p>
            <a:pPr marL="109728" indent="0">
              <a:buNone/>
            </a:pPr>
            <a:endParaRPr lang="de-CH" dirty="0"/>
          </a:p>
          <a:p>
            <a:pPr marL="109728" indent="0">
              <a:buNone/>
            </a:pPr>
            <a:r>
              <a:rPr lang="de-CH" dirty="0"/>
              <a:t>Übersicht: </a:t>
            </a:r>
            <a:r>
              <a:rPr lang="de-CH" dirty="0">
                <a:hlinkClick r:id="rId3"/>
              </a:rPr>
              <a:t>www.opendata.swiss</a:t>
            </a:r>
            <a:endParaRPr lang="de-CH" dirty="0"/>
          </a:p>
          <a:p>
            <a:pPr marL="109728" indent="0">
              <a:buNone/>
            </a:pPr>
            <a:r>
              <a:rPr lang="de-CH" dirty="0">
                <a:hlinkClick r:id="rId4"/>
              </a:rPr>
              <a:t>https://github.com/rnckp/awesome-ogd-switzerland</a:t>
            </a:r>
            <a:endParaRPr lang="de-CH" dirty="0"/>
          </a:p>
          <a:p>
            <a:pPr marL="109728" indent="0">
              <a:buNone/>
            </a:pPr>
            <a:endParaRPr lang="de-CH" dirty="0"/>
          </a:p>
          <a:p>
            <a:pPr marL="109728" indent="0">
              <a:buNone/>
            </a:pPr>
            <a:endParaRPr lang="de-CH" dirty="0"/>
          </a:p>
        </p:txBody>
      </p:sp>
      <p:pic>
        <p:nvPicPr>
          <p:cNvPr id="5" name="Grafik 4">
            <a:extLst>
              <a:ext uri="{FF2B5EF4-FFF2-40B4-BE49-F238E27FC236}">
                <a16:creationId xmlns:a16="http://schemas.microsoft.com/office/drawing/2014/main" id="{DC911B92-E0DA-735A-EB6B-CD834524B3C7}"/>
              </a:ext>
            </a:extLst>
          </p:cNvPr>
          <p:cNvPicPr>
            <a:picLocks noChangeAspect="1"/>
          </p:cNvPicPr>
          <p:nvPr/>
        </p:nvPicPr>
        <p:blipFill>
          <a:blip r:embed="rId5"/>
          <a:stretch>
            <a:fillRect/>
          </a:stretch>
        </p:blipFill>
        <p:spPr>
          <a:xfrm>
            <a:off x="7044157" y="1146048"/>
            <a:ext cx="4457017" cy="22653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1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p:txBody>
          <a:bodyPr/>
          <a:lstStyle/>
          <a:p>
            <a:r>
              <a:rPr lang="de-CH" dirty="0"/>
              <a:t>Parlament</a:t>
            </a:r>
            <a:endParaRPr lang="en-US" dirty="0"/>
          </a:p>
        </p:txBody>
      </p:sp>
      <p:sp>
        <p:nvSpPr>
          <p:cNvPr id="4" name="Inhaltsplatzhalter 3">
            <a:extLst>
              <a:ext uri="{FF2B5EF4-FFF2-40B4-BE49-F238E27FC236}">
                <a16:creationId xmlns:a16="http://schemas.microsoft.com/office/drawing/2014/main" id="{B2470964-54AB-662E-8068-0BE83D2C9124}"/>
              </a:ext>
            </a:extLst>
          </p:cNvPr>
          <p:cNvSpPr>
            <a:spLocks noGrp="1"/>
          </p:cNvSpPr>
          <p:nvPr>
            <p:ph idx="1"/>
          </p:nvPr>
        </p:nvSpPr>
        <p:spPr>
          <a:xfrm>
            <a:off x="494653" y="1920240"/>
            <a:ext cx="5940437" cy="4325112"/>
          </a:xfrm>
        </p:spPr>
        <p:txBody>
          <a:bodyPr>
            <a:normAutofit/>
          </a:bodyPr>
          <a:lstStyle/>
          <a:p>
            <a:pPr marL="109728" indent="0">
              <a:buNone/>
            </a:pPr>
            <a:r>
              <a:rPr lang="de-CH" dirty="0"/>
              <a:t>Parlamentarische Beratungen, Abstimmungen, etc.</a:t>
            </a:r>
          </a:p>
        </p:txBody>
      </p:sp>
      <p:pic>
        <p:nvPicPr>
          <p:cNvPr id="6" name="Grafik 5">
            <a:extLst>
              <a:ext uri="{FF2B5EF4-FFF2-40B4-BE49-F238E27FC236}">
                <a16:creationId xmlns:a16="http://schemas.microsoft.com/office/drawing/2014/main" id="{9882EF9A-8916-6015-57AC-A9FAC6EB94EA}"/>
              </a:ext>
            </a:extLst>
          </p:cNvPr>
          <p:cNvPicPr>
            <a:picLocks noChangeAspect="1"/>
          </p:cNvPicPr>
          <p:nvPr/>
        </p:nvPicPr>
        <p:blipFill>
          <a:blip r:embed="rId3"/>
          <a:stretch>
            <a:fillRect/>
          </a:stretch>
        </p:blipFill>
        <p:spPr>
          <a:xfrm>
            <a:off x="6096000" y="1676946"/>
            <a:ext cx="4255698" cy="1690304"/>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4DF021F6-81CF-E83C-A687-257C673AB5D3}"/>
              </a:ext>
            </a:extLst>
          </p:cNvPr>
          <p:cNvSpPr txBox="1"/>
          <p:nvPr/>
        </p:nvSpPr>
        <p:spPr>
          <a:xfrm>
            <a:off x="609600" y="5018793"/>
            <a:ext cx="6094562" cy="430887"/>
          </a:xfrm>
          <a:prstGeom prst="rect">
            <a:avLst/>
          </a:prstGeom>
          <a:noFill/>
        </p:spPr>
        <p:txBody>
          <a:bodyPr wrap="square">
            <a:spAutoFit/>
          </a:bodyPr>
          <a:lstStyle/>
          <a:p>
            <a:r>
              <a:rPr lang="de-CH" sz="2200" dirty="0">
                <a:solidFill>
                  <a:schemeClr val="accent2">
                    <a:lumMod val="50000"/>
                  </a:schemeClr>
                </a:solidFill>
                <a:hlinkClick r:id="rId4"/>
              </a:rPr>
              <a:t>http://ws-old.parlament.ch</a:t>
            </a:r>
            <a:endParaRPr lang="de-CH" sz="2200" dirty="0">
              <a:solidFill>
                <a:schemeClr val="accent2">
                  <a:lumMod val="50000"/>
                </a:schemeClr>
              </a:solidFill>
            </a:endParaRPr>
          </a:p>
        </p:txBody>
      </p:sp>
      <p:pic>
        <p:nvPicPr>
          <p:cNvPr id="1026" name="Picture 2" descr="Fremdwort «Open Data» beim Schweizer Parlament – Steiger Legal">
            <a:extLst>
              <a:ext uri="{FF2B5EF4-FFF2-40B4-BE49-F238E27FC236}">
                <a16:creationId xmlns:a16="http://schemas.microsoft.com/office/drawing/2014/main" id="{0DFF55CF-977D-101E-67E9-AE16A0C45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9109" y="3938922"/>
            <a:ext cx="3687933" cy="21597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84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612648"/>
            <a:ext cx="10972800" cy="1066800"/>
          </a:xfrm>
        </p:spPr>
        <p:txBody>
          <a:bodyPr/>
          <a:lstStyle/>
          <a:p>
            <a:r>
              <a:rPr lang="de-CH" dirty="0" err="1"/>
              <a:t>Flightradar</a:t>
            </a:r>
            <a:r>
              <a:rPr lang="de-CH" dirty="0"/>
              <a:t> 24</a:t>
            </a:r>
            <a:endParaRPr lang="en-US" dirty="0"/>
          </a:p>
        </p:txBody>
      </p:sp>
      <p:pic>
        <p:nvPicPr>
          <p:cNvPr id="8" name="Inhaltsplatzhalter 7">
            <a:extLst>
              <a:ext uri="{FF2B5EF4-FFF2-40B4-BE49-F238E27FC236}">
                <a16:creationId xmlns:a16="http://schemas.microsoft.com/office/drawing/2014/main" id="{3A5D127D-EDBB-C59F-23F2-FBDE64826902}"/>
              </a:ext>
            </a:extLst>
          </p:cNvPr>
          <p:cNvPicPr>
            <a:picLocks noGrp="1" noChangeAspect="1"/>
          </p:cNvPicPr>
          <p:nvPr>
            <p:ph idx="1"/>
          </p:nvPr>
        </p:nvPicPr>
        <p:blipFill>
          <a:blip r:embed="rId3"/>
          <a:stretch>
            <a:fillRect/>
          </a:stretch>
        </p:blipFill>
        <p:spPr>
          <a:xfrm>
            <a:off x="6096000" y="1679448"/>
            <a:ext cx="5294149" cy="4324350"/>
          </a:xfrm>
        </p:spPr>
      </p:pic>
      <p:sp>
        <p:nvSpPr>
          <p:cNvPr id="12" name="Inhaltsplatzhalter 3">
            <a:extLst>
              <a:ext uri="{FF2B5EF4-FFF2-40B4-BE49-F238E27FC236}">
                <a16:creationId xmlns:a16="http://schemas.microsoft.com/office/drawing/2014/main" id="{0AA9E47F-A4AB-8664-EC27-05C7340450A3}"/>
              </a:ext>
            </a:extLst>
          </p:cNvPr>
          <p:cNvSpPr txBox="1">
            <a:spLocks/>
          </p:cNvSpPr>
          <p:nvPr/>
        </p:nvSpPr>
        <p:spPr>
          <a:xfrm>
            <a:off x="494654" y="1920240"/>
            <a:ext cx="5043998" cy="4325112"/>
          </a:xfrm>
          <a:prstGeom prst="rect">
            <a:avLst/>
          </a:prstGeom>
        </p:spPr>
        <p:txBody>
          <a:bodyPr vert="horz">
            <a:normAutofit lnSpcReduction="10000"/>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pPr marL="109728" indent="0">
              <a:buFont typeface="Georgia"/>
              <a:buNone/>
            </a:pPr>
            <a:r>
              <a:rPr lang="de-CH" dirty="0" err="1"/>
              <a:t>Near-realtime</a:t>
            </a:r>
            <a:r>
              <a:rPr lang="de-CH" dirty="0"/>
              <a:t> Information von Flugbewegungen in aller Welt</a:t>
            </a:r>
          </a:p>
          <a:p>
            <a:pPr marL="109728" indent="0">
              <a:buFont typeface="Georgia"/>
              <a:buNone/>
            </a:pPr>
            <a:endParaRPr lang="de-CH" dirty="0"/>
          </a:p>
          <a:p>
            <a:pPr marL="109728" indent="0">
              <a:buFont typeface="Georgia"/>
              <a:buNone/>
            </a:pPr>
            <a:r>
              <a:rPr lang="de-CH" dirty="0">
                <a:hlinkClick r:id="rId4"/>
              </a:rPr>
              <a:t>https://www.flightradar24.com/</a:t>
            </a:r>
            <a:endParaRPr lang="de-CH" dirty="0"/>
          </a:p>
          <a:p>
            <a:pPr marL="109728" indent="0">
              <a:buFont typeface="Georgia"/>
              <a:buNone/>
            </a:pPr>
            <a:endParaRPr lang="de-CH" dirty="0"/>
          </a:p>
          <a:p>
            <a:pPr marL="109728" indent="0">
              <a:buFont typeface="Georgia"/>
              <a:buNone/>
            </a:pPr>
            <a:r>
              <a:rPr lang="de-CH" dirty="0"/>
              <a:t>Schnittstelle für den Zugriff</a:t>
            </a:r>
          </a:p>
          <a:p>
            <a:pPr marL="109728" indent="0">
              <a:buFont typeface="Georgia"/>
              <a:buNone/>
            </a:pPr>
            <a:r>
              <a:rPr lang="de-CH" dirty="0">
                <a:hlinkClick r:id="rId5"/>
              </a:rPr>
              <a:t>https://github.com/JeanExtreme002/FlightRadarAPI</a:t>
            </a:r>
            <a:endParaRPr lang="de-CH" dirty="0"/>
          </a:p>
          <a:p>
            <a:pPr marL="109728" indent="0">
              <a:buFont typeface="Georgia"/>
              <a:buNone/>
            </a:pPr>
            <a:endParaRPr lang="de-CH" dirty="0"/>
          </a:p>
          <a:p>
            <a:pPr marL="109728" indent="0">
              <a:buFont typeface="Georgia"/>
              <a:buNone/>
            </a:pPr>
            <a:r>
              <a:rPr lang="de-CH" dirty="0"/>
              <a:t>Ordner "</a:t>
            </a:r>
            <a:r>
              <a:rPr lang="de-CH" dirty="0" err="1"/>
              <a:t>Flightradar</a:t>
            </a:r>
            <a:r>
              <a:rPr lang="de-CH" dirty="0"/>
              <a:t>"</a:t>
            </a:r>
          </a:p>
          <a:p>
            <a:pPr marL="109728" indent="0">
              <a:buFont typeface="Georgia"/>
              <a:buNone/>
            </a:pPr>
            <a:endParaRPr lang="de-CH" dirty="0"/>
          </a:p>
        </p:txBody>
      </p:sp>
    </p:spTree>
    <p:extLst>
      <p:ext uri="{BB962C8B-B14F-4D97-AF65-F5344CB8AC3E}">
        <p14:creationId xmlns:p14="http://schemas.microsoft.com/office/powerpoint/2010/main" val="155463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1490F-06D9-0897-851F-4060176D3F3A}"/>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E0923364-D3BD-5E18-61FF-8B2530015775}"/>
              </a:ext>
            </a:extLst>
          </p:cNvPr>
          <p:cNvSpPr>
            <a:spLocks noGrp="1"/>
          </p:cNvSpPr>
          <p:nvPr>
            <p:ph type="title"/>
          </p:nvPr>
        </p:nvSpPr>
        <p:spPr>
          <a:xfrm>
            <a:off x="609600" y="612648"/>
            <a:ext cx="10972800" cy="1066800"/>
          </a:xfrm>
        </p:spPr>
        <p:txBody>
          <a:bodyPr/>
          <a:lstStyle/>
          <a:p>
            <a:r>
              <a:rPr lang="de-CH" dirty="0" err="1"/>
              <a:t>Flightradar</a:t>
            </a:r>
            <a:r>
              <a:rPr lang="de-CH" dirty="0"/>
              <a:t> 24</a:t>
            </a:r>
            <a:endParaRPr lang="en-US" dirty="0"/>
          </a:p>
        </p:txBody>
      </p:sp>
      <p:pic>
        <p:nvPicPr>
          <p:cNvPr id="6" name="Grafik 5">
            <a:extLst>
              <a:ext uri="{FF2B5EF4-FFF2-40B4-BE49-F238E27FC236}">
                <a16:creationId xmlns:a16="http://schemas.microsoft.com/office/drawing/2014/main" id="{C801DAED-61B9-F090-96A3-8525FE343A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8857" y="939381"/>
            <a:ext cx="7613543" cy="5476409"/>
          </a:xfrm>
          <a:prstGeom prst="rect">
            <a:avLst/>
          </a:prstGeom>
        </p:spPr>
      </p:pic>
    </p:spTree>
    <p:extLst>
      <p:ext uri="{BB962C8B-B14F-4D97-AF65-F5344CB8AC3E}">
        <p14:creationId xmlns:p14="http://schemas.microsoft.com/office/powerpoint/2010/main" val="282365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612648"/>
            <a:ext cx="10972800" cy="1066800"/>
          </a:xfrm>
        </p:spPr>
        <p:txBody>
          <a:bodyPr/>
          <a:lstStyle/>
          <a:p>
            <a:r>
              <a:rPr lang="de-CH" dirty="0" err="1"/>
              <a:t>NewsAPI</a:t>
            </a:r>
            <a:endParaRPr lang="en-US" dirty="0"/>
          </a:p>
        </p:txBody>
      </p:sp>
      <p:sp>
        <p:nvSpPr>
          <p:cNvPr id="12" name="Inhaltsplatzhalter 3">
            <a:extLst>
              <a:ext uri="{FF2B5EF4-FFF2-40B4-BE49-F238E27FC236}">
                <a16:creationId xmlns:a16="http://schemas.microsoft.com/office/drawing/2014/main" id="{0AA9E47F-A4AB-8664-EC27-05C7340450A3}"/>
              </a:ext>
            </a:extLst>
          </p:cNvPr>
          <p:cNvSpPr txBox="1">
            <a:spLocks/>
          </p:cNvSpPr>
          <p:nvPr/>
        </p:nvSpPr>
        <p:spPr>
          <a:xfrm>
            <a:off x="494654" y="1920240"/>
            <a:ext cx="5043998" cy="4325112"/>
          </a:xfrm>
          <a:prstGeom prst="rect">
            <a:avLst/>
          </a:prstGeom>
        </p:spPr>
        <p:txBody>
          <a:bodyPr vert="horz">
            <a:normAutofit/>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pPr marL="109728" indent="0">
              <a:buFont typeface="Georgia"/>
              <a:buNone/>
            </a:pPr>
            <a:r>
              <a:rPr lang="de-CH" dirty="0"/>
              <a:t>API für Zugriff auf unterschiedliche News-Quellen</a:t>
            </a:r>
          </a:p>
          <a:p>
            <a:pPr marL="109728" indent="0">
              <a:buFont typeface="Georgia"/>
              <a:buNone/>
            </a:pPr>
            <a:endParaRPr lang="de-CH" dirty="0"/>
          </a:p>
          <a:p>
            <a:pPr marL="109728" indent="0">
              <a:buFont typeface="Georgia"/>
              <a:buNone/>
            </a:pPr>
            <a:r>
              <a:rPr lang="de-CH" dirty="0">
                <a:hlinkClick r:id="rId3"/>
              </a:rPr>
              <a:t>https://newsapi.org/</a:t>
            </a:r>
            <a:endParaRPr lang="de-CH" dirty="0"/>
          </a:p>
          <a:p>
            <a:pPr marL="109728" indent="0">
              <a:buFont typeface="Georgia"/>
              <a:buNone/>
            </a:pPr>
            <a:endParaRPr lang="de-CH" dirty="0"/>
          </a:p>
          <a:p>
            <a:pPr marL="109728" indent="0">
              <a:buFont typeface="Georgia"/>
              <a:buNone/>
            </a:pPr>
            <a:r>
              <a:rPr lang="de-CH" dirty="0"/>
              <a:t>Beispiel: BBC UK</a:t>
            </a:r>
          </a:p>
          <a:p>
            <a:pPr marL="109728" indent="0">
              <a:buFont typeface="Georgia"/>
              <a:buNone/>
            </a:pPr>
            <a:endParaRPr lang="de-CH" dirty="0"/>
          </a:p>
          <a:p>
            <a:pPr marL="109728" indent="0">
              <a:buFont typeface="Georgia"/>
              <a:buNone/>
            </a:pPr>
            <a:r>
              <a:rPr lang="de-CH" dirty="0"/>
              <a:t>Ordner News</a:t>
            </a:r>
          </a:p>
          <a:p>
            <a:pPr marL="109728" indent="0">
              <a:buFont typeface="Georgia"/>
              <a:buNone/>
            </a:pPr>
            <a:endParaRPr lang="de-CH" dirty="0"/>
          </a:p>
          <a:p>
            <a:pPr marL="109728" indent="0">
              <a:buFont typeface="Georgia"/>
              <a:buNone/>
            </a:pPr>
            <a:endParaRPr lang="de-CH" dirty="0"/>
          </a:p>
        </p:txBody>
      </p:sp>
      <p:pic>
        <p:nvPicPr>
          <p:cNvPr id="6" name="Grafik 5">
            <a:extLst>
              <a:ext uri="{FF2B5EF4-FFF2-40B4-BE49-F238E27FC236}">
                <a16:creationId xmlns:a16="http://schemas.microsoft.com/office/drawing/2014/main" id="{D980ABC9-84DB-6659-1A25-DA39275E60CD}"/>
              </a:ext>
            </a:extLst>
          </p:cNvPr>
          <p:cNvPicPr>
            <a:picLocks noChangeAspect="1"/>
          </p:cNvPicPr>
          <p:nvPr/>
        </p:nvPicPr>
        <p:blipFill>
          <a:blip r:embed="rId4"/>
          <a:stretch>
            <a:fillRect/>
          </a:stretch>
        </p:blipFill>
        <p:spPr>
          <a:xfrm>
            <a:off x="5844775" y="1920240"/>
            <a:ext cx="5263029" cy="39240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323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C1EF00-8BCF-4990-99B7-71A0857A4032}"/>
              </a:ext>
            </a:extLst>
          </p:cNvPr>
          <p:cNvSpPr>
            <a:spLocks noGrp="1"/>
          </p:cNvSpPr>
          <p:nvPr>
            <p:ph type="ctrTitle"/>
          </p:nvPr>
        </p:nvSpPr>
        <p:spPr>
          <a:xfrm>
            <a:off x="614225" y="1512408"/>
            <a:ext cx="11277600" cy="1470025"/>
          </a:xfrm>
        </p:spPr>
        <p:txBody>
          <a:bodyPr/>
          <a:lstStyle/>
          <a:p>
            <a:r>
              <a:rPr lang="de-CH" dirty="0"/>
              <a:t>Daten verarbeiten und visualisieren</a:t>
            </a:r>
            <a:endParaRPr lang="en-US" dirty="0"/>
          </a:p>
        </p:txBody>
      </p:sp>
      <p:sp>
        <p:nvSpPr>
          <p:cNvPr id="4" name="Textfeld 3">
            <a:extLst>
              <a:ext uri="{FF2B5EF4-FFF2-40B4-BE49-F238E27FC236}">
                <a16:creationId xmlns:a16="http://schemas.microsoft.com/office/drawing/2014/main" id="{954C3981-D503-763B-BE4A-F09FF6A9EF1A}"/>
              </a:ext>
            </a:extLst>
          </p:cNvPr>
          <p:cNvSpPr txBox="1"/>
          <p:nvPr/>
        </p:nvSpPr>
        <p:spPr>
          <a:xfrm>
            <a:off x="686144" y="5846264"/>
            <a:ext cx="6097712" cy="430887"/>
          </a:xfrm>
          <a:prstGeom prst="rect">
            <a:avLst/>
          </a:prstGeom>
          <a:noFill/>
        </p:spPr>
        <p:txBody>
          <a:bodyPr wrap="square">
            <a:spAutoFit/>
          </a:bodyPr>
          <a:lstStyle/>
          <a:p>
            <a:r>
              <a:rPr lang="de-DE" sz="2200" dirty="0">
                <a:solidFill>
                  <a:schemeClr val="tx2"/>
                </a:solidFill>
              </a:rPr>
              <a:t>Philipp Hurni, Kantonsschule Sursee</a:t>
            </a:r>
            <a:endParaRPr lang="en-US" sz="2200" dirty="0"/>
          </a:p>
        </p:txBody>
      </p:sp>
    </p:spTree>
    <p:extLst>
      <p:ext uri="{BB962C8B-B14F-4D97-AF65-F5344CB8AC3E}">
        <p14:creationId xmlns:p14="http://schemas.microsoft.com/office/powerpoint/2010/main" val="305689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83F65B84-0DC3-2FB5-B49F-6588E9FD06B3}"/>
              </a:ext>
            </a:extLst>
          </p:cNvPr>
          <p:cNvSpPr>
            <a:spLocks noGrp="1"/>
          </p:cNvSpPr>
          <p:nvPr>
            <p:ph idx="1"/>
          </p:nvPr>
        </p:nvSpPr>
        <p:spPr>
          <a:xfrm>
            <a:off x="650732" y="2153978"/>
            <a:ext cx="6825778" cy="4216649"/>
          </a:xfrm>
        </p:spPr>
        <p:txBody>
          <a:bodyPr>
            <a:normAutofit lnSpcReduction="10000"/>
          </a:bodyPr>
          <a:lstStyle/>
          <a:p>
            <a:pPr>
              <a:spcBef>
                <a:spcPts val="1200"/>
              </a:spcBef>
            </a:pPr>
            <a:r>
              <a:rPr lang="de-CH" dirty="0"/>
              <a:t>Bibliothek in Python zum visuellen darstellen von Daten</a:t>
            </a:r>
          </a:p>
          <a:p>
            <a:pPr>
              <a:spcBef>
                <a:spcPts val="1200"/>
              </a:spcBef>
            </a:pPr>
            <a:r>
              <a:rPr lang="de-CH" dirty="0"/>
              <a:t>Sehr grosses Framework mit vielen Möglichkeiten</a:t>
            </a:r>
          </a:p>
          <a:p>
            <a:pPr>
              <a:spcBef>
                <a:spcPts val="1200"/>
              </a:spcBef>
            </a:pPr>
            <a:r>
              <a:rPr lang="de-CH" dirty="0"/>
              <a:t>Heute unverzichtbar in naturwissenschaftlichen und oft auch sozialwissenschaftlichen Disziplinen</a:t>
            </a:r>
          </a:p>
          <a:p>
            <a:pPr>
              <a:spcBef>
                <a:spcPts val="1200"/>
              </a:spcBef>
            </a:pPr>
            <a:r>
              <a:rPr lang="de-CH" dirty="0"/>
              <a:t>1./2. Semester von vielen Studiengängen führen heute in </a:t>
            </a:r>
            <a:r>
              <a:rPr lang="de-CH" dirty="0" err="1"/>
              <a:t>Matplotlib</a:t>
            </a:r>
            <a:r>
              <a:rPr lang="de-CH" dirty="0"/>
              <a:t> ein</a:t>
            </a:r>
          </a:p>
        </p:txBody>
      </p:sp>
      <p:pic>
        <p:nvPicPr>
          <p:cNvPr id="7" name="Grafik 6">
            <a:extLst>
              <a:ext uri="{FF2B5EF4-FFF2-40B4-BE49-F238E27FC236}">
                <a16:creationId xmlns:a16="http://schemas.microsoft.com/office/drawing/2014/main" id="{CA0E34FF-1509-67A7-35E3-A320EBECA092}"/>
              </a:ext>
            </a:extLst>
          </p:cNvPr>
          <p:cNvPicPr>
            <a:picLocks noChangeAspect="1"/>
          </p:cNvPicPr>
          <p:nvPr/>
        </p:nvPicPr>
        <p:blipFill>
          <a:blip r:embed="rId3"/>
          <a:stretch>
            <a:fillRect/>
          </a:stretch>
        </p:blipFill>
        <p:spPr>
          <a:xfrm>
            <a:off x="795502" y="836878"/>
            <a:ext cx="2791215" cy="743054"/>
          </a:xfrm>
          <a:prstGeom prst="rect">
            <a:avLst/>
          </a:prstGeom>
        </p:spPr>
      </p:pic>
      <p:pic>
        <p:nvPicPr>
          <p:cNvPr id="1026" name="Picture 2" descr="Visualising Time Series data with Spirals | by Ian Ormesher | Towards Data  Science">
            <a:extLst>
              <a:ext uri="{FF2B5EF4-FFF2-40B4-BE49-F238E27FC236}">
                <a16:creationId xmlns:a16="http://schemas.microsoft.com/office/drawing/2014/main" id="{72940741-FA0A-CDF8-0780-115E1532D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7961" y="3062185"/>
            <a:ext cx="3813307" cy="1906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81DA1194-3CE8-E5C9-D93D-E732325CCF0A}"/>
              </a:ext>
            </a:extLst>
          </p:cNvPr>
          <p:cNvSpPr txBox="1"/>
          <p:nvPr/>
        </p:nvSpPr>
        <p:spPr>
          <a:xfrm>
            <a:off x="3927895" y="783378"/>
            <a:ext cx="6579078" cy="1169551"/>
          </a:xfrm>
          <a:prstGeom prst="rect">
            <a:avLst/>
          </a:prstGeom>
          <a:noFill/>
        </p:spPr>
        <p:txBody>
          <a:bodyPr wrap="square">
            <a:spAutoFit/>
          </a:bodyPr>
          <a:lstStyle/>
          <a:p>
            <a:r>
              <a:rPr lang="de-CH" sz="1400" dirty="0">
                <a:hlinkClick r:id="rId5"/>
              </a:rPr>
              <a:t>https://vorlesungsverzeichnis.unibas.ch/de/vorlesungsverzeichnis?id=282426</a:t>
            </a:r>
            <a:endParaRPr lang="de-CH" sz="1400" dirty="0"/>
          </a:p>
          <a:p>
            <a:r>
              <a:rPr lang="de-CH" sz="1400" dirty="0">
                <a:hlinkClick r:id="rId6"/>
              </a:rPr>
              <a:t>https://ksl.unibe.ch/KSL/detailsansicht?2</a:t>
            </a:r>
            <a:endParaRPr lang="de-CH" sz="1400" dirty="0"/>
          </a:p>
          <a:p>
            <a:r>
              <a:rPr lang="de-CH" sz="1400" dirty="0">
                <a:hlinkClick r:id="rId7"/>
              </a:rPr>
              <a:t>https://ksl.unibe.ch/KSL/kurzansicht?3&amp;stammNr=420844&amp;semester=HS2025&amp;lfdNr=0</a:t>
            </a:r>
            <a:endParaRPr lang="de-CH" sz="1400" dirty="0"/>
          </a:p>
          <a:p>
            <a:endParaRPr lang="de-CH" sz="1400" dirty="0"/>
          </a:p>
          <a:p>
            <a:endParaRPr lang="de-CH" sz="1400" dirty="0"/>
          </a:p>
        </p:txBody>
      </p:sp>
    </p:spTree>
    <p:extLst>
      <p:ext uri="{BB962C8B-B14F-4D97-AF65-F5344CB8AC3E}">
        <p14:creationId xmlns:p14="http://schemas.microsoft.com/office/powerpoint/2010/main" val="168598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612648"/>
            <a:ext cx="10972800" cy="1066800"/>
          </a:xfrm>
        </p:spPr>
        <p:txBody>
          <a:bodyPr/>
          <a:lstStyle/>
          <a:p>
            <a:r>
              <a:rPr lang="de-CH" dirty="0" err="1"/>
              <a:t>Matplotlib</a:t>
            </a:r>
            <a:endParaRPr lang="en-US" dirty="0"/>
          </a:p>
        </p:txBody>
      </p:sp>
      <p:pic>
        <p:nvPicPr>
          <p:cNvPr id="2050" name="Picture 2" descr="python plotting with Matplotlib">
            <a:extLst>
              <a:ext uri="{FF2B5EF4-FFF2-40B4-BE49-F238E27FC236}">
                <a16:creationId xmlns:a16="http://schemas.microsoft.com/office/drawing/2014/main" id="{16FF5A25-A00E-1294-AFFF-4A7E21346A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9028" y="1679448"/>
            <a:ext cx="8109431" cy="456512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CA0E34FF-1509-67A7-35E3-A320EBECA092}"/>
              </a:ext>
            </a:extLst>
          </p:cNvPr>
          <p:cNvPicPr>
            <a:picLocks noChangeAspect="1"/>
          </p:cNvPicPr>
          <p:nvPr/>
        </p:nvPicPr>
        <p:blipFill>
          <a:blip r:embed="rId4"/>
          <a:stretch>
            <a:fillRect/>
          </a:stretch>
        </p:blipFill>
        <p:spPr>
          <a:xfrm>
            <a:off x="8948433" y="706158"/>
            <a:ext cx="2791215" cy="743054"/>
          </a:xfrm>
          <a:prstGeom prst="rect">
            <a:avLst/>
          </a:prstGeom>
        </p:spPr>
      </p:pic>
    </p:spTree>
    <p:extLst>
      <p:ext uri="{BB962C8B-B14F-4D97-AF65-F5344CB8AC3E}">
        <p14:creationId xmlns:p14="http://schemas.microsoft.com/office/powerpoint/2010/main" val="364024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BCE20D-21CC-0257-69D0-2C97716211D6}"/>
              </a:ext>
            </a:extLst>
          </p:cNvPr>
          <p:cNvSpPr>
            <a:spLocks noGrp="1"/>
          </p:cNvSpPr>
          <p:nvPr>
            <p:ph type="title"/>
          </p:nvPr>
        </p:nvSpPr>
        <p:spPr>
          <a:xfrm>
            <a:off x="609600" y="612648"/>
            <a:ext cx="10972800" cy="1066800"/>
          </a:xfrm>
        </p:spPr>
        <p:txBody>
          <a:bodyPr/>
          <a:lstStyle/>
          <a:p>
            <a:r>
              <a:rPr lang="de-CH" dirty="0"/>
              <a:t>Übungen mit </a:t>
            </a:r>
            <a:r>
              <a:rPr lang="de-CH" dirty="0" err="1"/>
              <a:t>Matplotlib</a:t>
            </a:r>
            <a:endParaRPr lang="de-CH" dirty="0"/>
          </a:p>
        </p:txBody>
      </p:sp>
      <p:sp>
        <p:nvSpPr>
          <p:cNvPr id="5" name="Inhaltsplatzhalter 4">
            <a:extLst>
              <a:ext uri="{FF2B5EF4-FFF2-40B4-BE49-F238E27FC236}">
                <a16:creationId xmlns:a16="http://schemas.microsoft.com/office/drawing/2014/main" id="{29EA16A0-8EEA-7178-04DD-E42A21C67DC6}"/>
              </a:ext>
            </a:extLst>
          </p:cNvPr>
          <p:cNvSpPr>
            <a:spLocks noGrp="1"/>
          </p:cNvSpPr>
          <p:nvPr>
            <p:ph idx="1"/>
          </p:nvPr>
        </p:nvSpPr>
        <p:spPr>
          <a:xfrm>
            <a:off x="609600" y="2028629"/>
            <a:ext cx="5390135" cy="4325112"/>
          </a:xfrm>
        </p:spPr>
        <p:txBody>
          <a:bodyPr>
            <a:normAutofit fontScale="85000" lnSpcReduction="20000"/>
          </a:bodyPr>
          <a:lstStyle/>
          <a:p>
            <a:r>
              <a:rPr lang="de-CH" dirty="0"/>
              <a:t>Ordner </a:t>
            </a:r>
            <a:r>
              <a:rPr lang="de-CH" dirty="0" err="1"/>
              <a:t>Matplotlib</a:t>
            </a:r>
            <a:endParaRPr lang="de-CH" dirty="0"/>
          </a:p>
          <a:p>
            <a:endParaRPr lang="de-CH" dirty="0"/>
          </a:p>
          <a:p>
            <a:r>
              <a:rPr lang="de-CH" dirty="0"/>
              <a:t>Du hast </a:t>
            </a:r>
            <a:r>
              <a:rPr lang="de-CH" dirty="0" err="1"/>
              <a:t>Matplotlib</a:t>
            </a:r>
            <a:r>
              <a:rPr lang="de-CH" dirty="0"/>
              <a:t> A.py</a:t>
            </a:r>
          </a:p>
          <a:p>
            <a:endParaRPr lang="de-CH" dirty="0"/>
          </a:p>
          <a:p>
            <a:r>
              <a:rPr lang="de-CH" dirty="0"/>
              <a:t>Zeichne zusätzlich die Logarithmusfunktion Log10(x)</a:t>
            </a:r>
            <a:br>
              <a:rPr lang="de-CH" dirty="0"/>
            </a:br>
            <a:r>
              <a:rPr lang="de-CH" dirty="0" err="1"/>
              <a:t>Tip</a:t>
            </a:r>
            <a:r>
              <a:rPr lang="de-CH" dirty="0"/>
              <a:t>: suche in der Bibliothek </a:t>
            </a:r>
            <a:r>
              <a:rPr lang="de-CH" dirty="0" err="1"/>
              <a:t>math</a:t>
            </a:r>
            <a:endParaRPr lang="de-CH" dirty="0"/>
          </a:p>
          <a:p>
            <a:endParaRPr lang="de-CH" dirty="0"/>
          </a:p>
          <a:p>
            <a:r>
              <a:rPr lang="de-CH" dirty="0"/>
              <a:t>Spiele mit der y-Achse (log-view)</a:t>
            </a:r>
          </a:p>
          <a:p>
            <a:endParaRPr lang="de-CH" dirty="0"/>
          </a:p>
          <a:p>
            <a:r>
              <a:rPr lang="de-CH" dirty="0"/>
              <a:t>Stelle sicher, dass nur der Ausschnitt x in [0,100] und y in [0,10] dargestellt wird</a:t>
            </a:r>
          </a:p>
        </p:txBody>
      </p:sp>
      <p:pic>
        <p:nvPicPr>
          <p:cNvPr id="4" name="Grafik 3" descr="Ein Bild, das Text, Reihe, Diagramm enthält.&#10;&#10;KI-generierte Inhalte können fehlerhaft sein.">
            <a:extLst>
              <a:ext uri="{FF2B5EF4-FFF2-40B4-BE49-F238E27FC236}">
                <a16:creationId xmlns:a16="http://schemas.microsoft.com/office/drawing/2014/main" id="{E7CA92BE-6B2E-878B-1477-72B24EC6D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001" y="2091890"/>
            <a:ext cx="4719178" cy="3728038"/>
          </a:xfrm>
          <a:prstGeom prst="rect">
            <a:avLst/>
          </a:prstGeom>
        </p:spPr>
      </p:pic>
      <p:sp>
        <p:nvSpPr>
          <p:cNvPr id="6" name="Pfeil: nach unten 5">
            <a:extLst>
              <a:ext uri="{FF2B5EF4-FFF2-40B4-BE49-F238E27FC236}">
                <a16:creationId xmlns:a16="http://schemas.microsoft.com/office/drawing/2014/main" id="{CEFFA451-8BF0-AEB6-38AE-B594053CBBD4}"/>
              </a:ext>
            </a:extLst>
          </p:cNvPr>
          <p:cNvSpPr/>
          <p:nvPr/>
        </p:nvSpPr>
        <p:spPr>
          <a:xfrm rot="1572763">
            <a:off x="11432875" y="1485978"/>
            <a:ext cx="299049" cy="7361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054B40F0-4104-ABAE-1C77-3848E198A149}"/>
              </a:ext>
            </a:extLst>
          </p:cNvPr>
          <p:cNvSpPr txBox="1"/>
          <p:nvPr/>
        </p:nvSpPr>
        <p:spPr>
          <a:xfrm>
            <a:off x="9732364" y="1035286"/>
            <a:ext cx="6093500" cy="369332"/>
          </a:xfrm>
          <a:prstGeom prst="rect">
            <a:avLst/>
          </a:prstGeom>
          <a:noFill/>
        </p:spPr>
        <p:txBody>
          <a:bodyPr wrap="square">
            <a:spAutoFit/>
          </a:bodyPr>
          <a:lstStyle/>
          <a:p>
            <a:r>
              <a:rPr lang="de-CH" dirty="0"/>
              <a:t>Diese Lücke soll weg!</a:t>
            </a:r>
          </a:p>
        </p:txBody>
      </p:sp>
    </p:spTree>
    <p:extLst>
      <p:ext uri="{BB962C8B-B14F-4D97-AF65-F5344CB8AC3E}">
        <p14:creationId xmlns:p14="http://schemas.microsoft.com/office/powerpoint/2010/main" val="396680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p:txBody>
          <a:bodyPr/>
          <a:lstStyle/>
          <a:p>
            <a:r>
              <a:rPr lang="de-CH" dirty="0"/>
              <a:t>Agenda</a:t>
            </a:r>
            <a:endParaRPr lang="en-US" dirty="0"/>
          </a:p>
        </p:txBody>
      </p:sp>
      <p:sp>
        <p:nvSpPr>
          <p:cNvPr id="4" name="Inhaltsplatzhalter 3">
            <a:extLst>
              <a:ext uri="{FF2B5EF4-FFF2-40B4-BE49-F238E27FC236}">
                <a16:creationId xmlns:a16="http://schemas.microsoft.com/office/drawing/2014/main" id="{B2470964-54AB-662E-8068-0BE83D2C9124}"/>
              </a:ext>
            </a:extLst>
          </p:cNvPr>
          <p:cNvSpPr>
            <a:spLocks noGrp="1"/>
          </p:cNvSpPr>
          <p:nvPr>
            <p:ph idx="1"/>
          </p:nvPr>
        </p:nvSpPr>
        <p:spPr>
          <a:xfrm>
            <a:off x="525888" y="1779171"/>
            <a:ext cx="10972800" cy="4325112"/>
          </a:xfrm>
        </p:spPr>
        <p:txBody>
          <a:bodyPr>
            <a:noAutofit/>
          </a:bodyPr>
          <a:lstStyle/>
          <a:p>
            <a:pPr>
              <a:spcBef>
                <a:spcPts val="600"/>
              </a:spcBef>
            </a:pPr>
            <a:r>
              <a:rPr lang="de-CH" sz="2200" dirty="0"/>
              <a:t>Daten – das neue Öl</a:t>
            </a:r>
          </a:p>
          <a:p>
            <a:pPr>
              <a:spcBef>
                <a:spcPts val="600"/>
              </a:spcBef>
            </a:pPr>
            <a:r>
              <a:rPr lang="de-CH" sz="2200" dirty="0"/>
              <a:t>Was ist Data Science?</a:t>
            </a:r>
          </a:p>
          <a:p>
            <a:pPr lvl="1">
              <a:spcBef>
                <a:spcPts val="600"/>
              </a:spcBef>
            </a:pPr>
            <a:r>
              <a:rPr lang="de-CH" sz="2200" dirty="0"/>
              <a:t>Hackathons</a:t>
            </a:r>
          </a:p>
          <a:p>
            <a:pPr lvl="1">
              <a:spcBef>
                <a:spcPts val="600"/>
              </a:spcBef>
            </a:pPr>
            <a:r>
              <a:rPr lang="de-CH" sz="2200" dirty="0"/>
              <a:t>OpenData</a:t>
            </a:r>
          </a:p>
          <a:p>
            <a:pPr>
              <a:spcBef>
                <a:spcPts val="600"/>
              </a:spcBef>
            </a:pPr>
            <a:r>
              <a:rPr lang="de-CH" sz="2200" dirty="0"/>
              <a:t>Ausgewählte Methoden </a:t>
            </a:r>
          </a:p>
          <a:p>
            <a:pPr lvl="1">
              <a:spcBef>
                <a:spcPts val="600"/>
              </a:spcBef>
            </a:pPr>
            <a:r>
              <a:rPr lang="de-CH" sz="2200" dirty="0"/>
              <a:t>Daten visualisieren (</a:t>
            </a:r>
            <a:r>
              <a:rPr lang="de-CH" sz="2200" dirty="0" err="1"/>
              <a:t>Matplotlib</a:t>
            </a:r>
            <a:r>
              <a:rPr lang="de-CH" sz="2200" dirty="0"/>
              <a:t>)</a:t>
            </a:r>
          </a:p>
          <a:p>
            <a:pPr lvl="1">
              <a:spcBef>
                <a:spcPts val="600"/>
              </a:spcBef>
            </a:pPr>
            <a:r>
              <a:rPr lang="de-CH" sz="2200" dirty="0"/>
              <a:t>Schnittstellen (APIs)</a:t>
            </a:r>
          </a:p>
          <a:p>
            <a:pPr lvl="1">
              <a:spcBef>
                <a:spcPts val="600"/>
              </a:spcBef>
            </a:pPr>
            <a:r>
              <a:rPr lang="de-CH" sz="2200" dirty="0"/>
              <a:t>Natural Language Processing (NLP)</a:t>
            </a:r>
          </a:p>
          <a:p>
            <a:pPr lvl="2">
              <a:spcBef>
                <a:spcPts val="600"/>
              </a:spcBef>
            </a:pPr>
            <a:r>
              <a:rPr lang="de-CH" sz="2000" dirty="0"/>
              <a:t>Sentiment Analyse</a:t>
            </a:r>
          </a:p>
          <a:p>
            <a:pPr lvl="2">
              <a:spcBef>
                <a:spcPts val="600"/>
              </a:spcBef>
            </a:pPr>
            <a:r>
              <a:rPr lang="de-CH" sz="2000" dirty="0"/>
              <a:t>Speech-</a:t>
            </a:r>
            <a:r>
              <a:rPr lang="de-CH" sz="2000" dirty="0" err="1"/>
              <a:t>to</a:t>
            </a:r>
            <a:r>
              <a:rPr lang="de-CH" sz="2000" dirty="0"/>
              <a:t>-Text</a:t>
            </a:r>
          </a:p>
          <a:p>
            <a:pPr>
              <a:spcBef>
                <a:spcPts val="600"/>
              </a:spcBef>
            </a:pPr>
            <a:r>
              <a:rPr lang="de-CH" sz="2200" dirty="0"/>
              <a:t>Data </a:t>
            </a:r>
            <a:r>
              <a:rPr lang="de-CH" sz="2200"/>
              <a:t>Science Mini-Wettbewerb</a:t>
            </a:r>
            <a:endParaRPr lang="de-CH" sz="2200" dirty="0"/>
          </a:p>
        </p:txBody>
      </p:sp>
      <p:pic>
        <p:nvPicPr>
          <p:cNvPr id="1028" name="Picture 4" descr="The world's most valuable resource is no longer oil, but data">
            <a:extLst>
              <a:ext uri="{FF2B5EF4-FFF2-40B4-BE49-F238E27FC236}">
                <a16:creationId xmlns:a16="http://schemas.microsoft.com/office/drawing/2014/main" id="{D23CFDFE-9657-2D72-918F-102A13604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505" y="880504"/>
            <a:ext cx="4206207" cy="553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37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BCE20D-21CC-0257-69D0-2C97716211D6}"/>
              </a:ext>
            </a:extLst>
          </p:cNvPr>
          <p:cNvSpPr>
            <a:spLocks noGrp="1"/>
          </p:cNvSpPr>
          <p:nvPr>
            <p:ph type="title"/>
          </p:nvPr>
        </p:nvSpPr>
        <p:spPr>
          <a:xfrm>
            <a:off x="609600" y="612648"/>
            <a:ext cx="10972800" cy="1066800"/>
          </a:xfrm>
        </p:spPr>
        <p:txBody>
          <a:bodyPr/>
          <a:lstStyle/>
          <a:p>
            <a:r>
              <a:rPr lang="de-CH" dirty="0"/>
              <a:t>Übungen mit </a:t>
            </a:r>
            <a:r>
              <a:rPr lang="de-CH" dirty="0" err="1"/>
              <a:t>Matplotlib</a:t>
            </a:r>
            <a:endParaRPr lang="de-CH" dirty="0"/>
          </a:p>
        </p:txBody>
      </p:sp>
      <p:sp>
        <p:nvSpPr>
          <p:cNvPr id="5" name="Inhaltsplatzhalter 4">
            <a:extLst>
              <a:ext uri="{FF2B5EF4-FFF2-40B4-BE49-F238E27FC236}">
                <a16:creationId xmlns:a16="http://schemas.microsoft.com/office/drawing/2014/main" id="{29EA16A0-8EEA-7178-04DD-E42A21C67DC6}"/>
              </a:ext>
            </a:extLst>
          </p:cNvPr>
          <p:cNvSpPr>
            <a:spLocks noGrp="1"/>
          </p:cNvSpPr>
          <p:nvPr>
            <p:ph idx="1"/>
          </p:nvPr>
        </p:nvSpPr>
        <p:spPr>
          <a:xfrm>
            <a:off x="609600" y="2013153"/>
            <a:ext cx="5390135" cy="4325112"/>
          </a:xfrm>
        </p:spPr>
        <p:txBody>
          <a:bodyPr>
            <a:normAutofit fontScale="92500" lnSpcReduction="10000"/>
          </a:bodyPr>
          <a:lstStyle/>
          <a:p>
            <a:r>
              <a:rPr lang="de-CH" dirty="0"/>
              <a:t>Du hast </a:t>
            </a:r>
            <a:r>
              <a:rPr lang="de-CH" dirty="0" err="1"/>
              <a:t>Matplotlib</a:t>
            </a:r>
            <a:r>
              <a:rPr lang="de-CH" dirty="0"/>
              <a:t> B.py – </a:t>
            </a:r>
            <a:br>
              <a:rPr lang="de-CH" dirty="0"/>
            </a:br>
            <a:r>
              <a:rPr lang="de-CH" dirty="0"/>
              <a:t>hier wird ein </a:t>
            </a:r>
            <a:r>
              <a:rPr lang="de-CH" dirty="0" err="1"/>
              <a:t>ScatterPlot</a:t>
            </a:r>
            <a:r>
              <a:rPr lang="de-CH" dirty="0"/>
              <a:t> angewendet (</a:t>
            </a:r>
            <a:r>
              <a:rPr lang="de-CH" dirty="0" err="1"/>
              <a:t>scatter</a:t>
            </a:r>
            <a:r>
              <a:rPr lang="de-CH" dirty="0"/>
              <a:t>)</a:t>
            </a:r>
          </a:p>
          <a:p>
            <a:endParaRPr lang="de-CH" dirty="0"/>
          </a:p>
          <a:p>
            <a:r>
              <a:rPr lang="de-CH" dirty="0"/>
              <a:t>Schaue dir die Daten in countries.csv an. Als </a:t>
            </a:r>
            <a:br>
              <a:rPr lang="de-CH" dirty="0"/>
            </a:br>
            <a:r>
              <a:rPr lang="de-CH" dirty="0"/>
              <a:t>Wissenschaftler – wie würdest</a:t>
            </a:r>
            <a:br>
              <a:rPr lang="de-CH" dirty="0"/>
            </a:br>
            <a:r>
              <a:rPr lang="de-CH" dirty="0"/>
              <a:t>du die Daten darstellen?</a:t>
            </a:r>
          </a:p>
          <a:p>
            <a:endParaRPr lang="de-CH" dirty="0"/>
          </a:p>
          <a:p>
            <a:r>
              <a:rPr lang="de-CH" dirty="0"/>
              <a:t>Versuche das in </a:t>
            </a:r>
            <a:r>
              <a:rPr lang="de-CH" dirty="0" err="1"/>
              <a:t>Matplotlib</a:t>
            </a:r>
            <a:r>
              <a:rPr lang="de-CH" dirty="0"/>
              <a:t> zu bewerkstelligen.</a:t>
            </a:r>
          </a:p>
          <a:p>
            <a:pPr marL="109728" indent="0">
              <a:buNone/>
            </a:pPr>
            <a:endParaRPr lang="de-CH" dirty="0"/>
          </a:p>
        </p:txBody>
      </p:sp>
      <p:pic>
        <p:nvPicPr>
          <p:cNvPr id="6" name="Grafik 5">
            <a:extLst>
              <a:ext uri="{FF2B5EF4-FFF2-40B4-BE49-F238E27FC236}">
                <a16:creationId xmlns:a16="http://schemas.microsoft.com/office/drawing/2014/main" id="{854FDCDA-0034-4A4C-3AC0-1F5094BE1D7C}"/>
              </a:ext>
            </a:extLst>
          </p:cNvPr>
          <p:cNvPicPr>
            <a:picLocks noChangeAspect="1"/>
          </p:cNvPicPr>
          <p:nvPr/>
        </p:nvPicPr>
        <p:blipFill>
          <a:blip r:embed="rId2"/>
          <a:stretch>
            <a:fillRect/>
          </a:stretch>
        </p:blipFill>
        <p:spPr>
          <a:xfrm>
            <a:off x="5999735" y="2013153"/>
            <a:ext cx="5438477" cy="4139286"/>
          </a:xfrm>
          <a:prstGeom prst="rect">
            <a:avLst/>
          </a:prstGeom>
        </p:spPr>
      </p:pic>
    </p:spTree>
    <p:extLst>
      <p:ext uri="{BB962C8B-B14F-4D97-AF65-F5344CB8AC3E}">
        <p14:creationId xmlns:p14="http://schemas.microsoft.com/office/powerpoint/2010/main" val="33866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64D52-F79F-B72F-95F9-617F777EA82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9C2B231-E760-417C-5803-37971B196859}"/>
              </a:ext>
            </a:extLst>
          </p:cNvPr>
          <p:cNvSpPr>
            <a:spLocks noGrp="1"/>
          </p:cNvSpPr>
          <p:nvPr>
            <p:ph type="title"/>
          </p:nvPr>
        </p:nvSpPr>
        <p:spPr>
          <a:xfrm>
            <a:off x="609600" y="612648"/>
            <a:ext cx="10972800" cy="1066800"/>
          </a:xfrm>
        </p:spPr>
        <p:txBody>
          <a:bodyPr/>
          <a:lstStyle/>
          <a:p>
            <a:r>
              <a:rPr lang="de-CH" dirty="0"/>
              <a:t>Übungen mit </a:t>
            </a:r>
            <a:r>
              <a:rPr lang="de-CH" dirty="0" err="1"/>
              <a:t>Matplotlib</a:t>
            </a:r>
            <a:endParaRPr lang="de-CH" dirty="0"/>
          </a:p>
        </p:txBody>
      </p:sp>
      <p:sp>
        <p:nvSpPr>
          <p:cNvPr id="5" name="Inhaltsplatzhalter 4">
            <a:extLst>
              <a:ext uri="{FF2B5EF4-FFF2-40B4-BE49-F238E27FC236}">
                <a16:creationId xmlns:a16="http://schemas.microsoft.com/office/drawing/2014/main" id="{9FE5AF46-B2CC-7F54-D1AE-59D976A251AD}"/>
              </a:ext>
            </a:extLst>
          </p:cNvPr>
          <p:cNvSpPr>
            <a:spLocks noGrp="1"/>
          </p:cNvSpPr>
          <p:nvPr>
            <p:ph idx="1"/>
          </p:nvPr>
        </p:nvSpPr>
        <p:spPr>
          <a:xfrm>
            <a:off x="507137" y="2058124"/>
            <a:ext cx="5390135" cy="4325112"/>
          </a:xfrm>
        </p:spPr>
        <p:txBody>
          <a:bodyPr>
            <a:normAutofit lnSpcReduction="10000"/>
          </a:bodyPr>
          <a:lstStyle/>
          <a:p>
            <a:r>
              <a:rPr lang="de-CH" dirty="0"/>
              <a:t>In </a:t>
            </a:r>
            <a:r>
              <a:rPr lang="de-CH" dirty="0" err="1"/>
              <a:t>Matplotlib</a:t>
            </a:r>
            <a:r>
              <a:rPr lang="de-CH" dirty="0"/>
              <a:t> C wird auf eine zweite CSV-Datei zugegriffen</a:t>
            </a:r>
          </a:p>
          <a:p>
            <a:endParaRPr lang="de-CH" dirty="0"/>
          </a:p>
          <a:p>
            <a:r>
              <a:rPr lang="de-CH" dirty="0"/>
              <a:t>Mach eine Hypothese, und versuche diese grafisch zu stützen, oder zu verwerfen</a:t>
            </a:r>
          </a:p>
          <a:p>
            <a:endParaRPr lang="de-CH" dirty="0"/>
          </a:p>
          <a:p>
            <a:r>
              <a:rPr lang="de-CH" dirty="0"/>
              <a:t>Beispiel: je reicher ein Land (x), umso höher die Lebenserwartung (y)</a:t>
            </a:r>
          </a:p>
        </p:txBody>
      </p:sp>
      <p:pic>
        <p:nvPicPr>
          <p:cNvPr id="4" name="Grafik 3" descr="Ein Bild, das Text, Screenshot enthält.&#10;&#10;KI-generierte Inhalte können fehlerhaft sein.">
            <a:extLst>
              <a:ext uri="{FF2B5EF4-FFF2-40B4-BE49-F238E27FC236}">
                <a16:creationId xmlns:a16="http://schemas.microsoft.com/office/drawing/2014/main" id="{07B2AACB-56F2-8852-7786-20FA7F8D3B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679448"/>
            <a:ext cx="5787591" cy="4572667"/>
          </a:xfrm>
          <a:prstGeom prst="rect">
            <a:avLst/>
          </a:prstGeom>
        </p:spPr>
      </p:pic>
    </p:spTree>
    <p:extLst>
      <p:ext uri="{BB962C8B-B14F-4D97-AF65-F5344CB8AC3E}">
        <p14:creationId xmlns:p14="http://schemas.microsoft.com/office/powerpoint/2010/main" val="265784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0B6C6-FFF0-D43E-6E71-8CE561A9D4E8}"/>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35D1AD0A-B611-677C-5C48-9779DECFF53A}"/>
              </a:ext>
            </a:extLst>
          </p:cNvPr>
          <p:cNvSpPr>
            <a:spLocks noGrp="1"/>
          </p:cNvSpPr>
          <p:nvPr>
            <p:ph type="ctrTitle"/>
          </p:nvPr>
        </p:nvSpPr>
        <p:spPr>
          <a:xfrm>
            <a:off x="614225" y="1512408"/>
            <a:ext cx="11277600" cy="1470025"/>
          </a:xfrm>
        </p:spPr>
        <p:txBody>
          <a:bodyPr/>
          <a:lstStyle/>
          <a:p>
            <a:r>
              <a:rPr lang="de-CH" dirty="0"/>
              <a:t>Beispiel-Anwendungen von Data Science </a:t>
            </a:r>
            <a:br>
              <a:rPr lang="de-CH" dirty="0"/>
            </a:br>
            <a:r>
              <a:rPr lang="de-CH" dirty="0"/>
              <a:t>in der Finanzwelt</a:t>
            </a:r>
            <a:endParaRPr lang="en-US" dirty="0"/>
          </a:p>
        </p:txBody>
      </p:sp>
    </p:spTree>
    <p:extLst>
      <p:ext uri="{BB962C8B-B14F-4D97-AF65-F5344CB8AC3E}">
        <p14:creationId xmlns:p14="http://schemas.microsoft.com/office/powerpoint/2010/main" val="260913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8CF8FA8-74E9-9136-C8B3-241EFE0BDE45}"/>
              </a:ext>
            </a:extLst>
          </p:cNvPr>
          <p:cNvSpPr>
            <a:spLocks noGrp="1"/>
          </p:cNvSpPr>
          <p:nvPr>
            <p:ph type="title"/>
          </p:nvPr>
        </p:nvSpPr>
        <p:spPr>
          <a:xfrm>
            <a:off x="609600" y="612648"/>
            <a:ext cx="10972800" cy="1066800"/>
          </a:xfrm>
        </p:spPr>
        <p:txBody>
          <a:bodyPr/>
          <a:lstStyle/>
          <a:p>
            <a:r>
              <a:rPr lang="de-CH" dirty="0"/>
              <a:t>Data Science Prozess</a:t>
            </a:r>
          </a:p>
        </p:txBody>
      </p:sp>
      <p:sp>
        <p:nvSpPr>
          <p:cNvPr id="7" name="Inhaltsplatzhalter 6">
            <a:extLst>
              <a:ext uri="{FF2B5EF4-FFF2-40B4-BE49-F238E27FC236}">
                <a16:creationId xmlns:a16="http://schemas.microsoft.com/office/drawing/2014/main" id="{FEDB3FE8-5A1B-F692-210C-471EB8719AE2}"/>
              </a:ext>
            </a:extLst>
          </p:cNvPr>
          <p:cNvSpPr>
            <a:spLocks noGrp="1"/>
          </p:cNvSpPr>
          <p:nvPr>
            <p:ph idx="1"/>
          </p:nvPr>
        </p:nvSpPr>
        <p:spPr>
          <a:xfrm>
            <a:off x="506568" y="2071769"/>
            <a:ext cx="7111285" cy="4603302"/>
          </a:xfrm>
        </p:spPr>
        <p:txBody>
          <a:bodyPr>
            <a:noAutofit/>
          </a:bodyPr>
          <a:lstStyle/>
          <a:p>
            <a:pPr marL="109728" indent="0">
              <a:buNone/>
            </a:pPr>
            <a:r>
              <a:rPr lang="de-CH" sz="1800" b="1" dirty="0"/>
              <a:t>1. </a:t>
            </a:r>
            <a:r>
              <a:rPr lang="de-CH" sz="1800" b="1" dirty="0" err="1"/>
              <a:t>Collect</a:t>
            </a:r>
            <a:r>
              <a:rPr lang="de-CH" sz="1800" b="1" dirty="0"/>
              <a:t> (Sammeln):</a:t>
            </a:r>
            <a:r>
              <a:rPr lang="de-CH" sz="1800" dirty="0"/>
              <a:t> Daten aus verschiedenen Quellen erfassen.</a:t>
            </a:r>
            <a:endParaRPr lang="de-CH" sz="1800" b="1" dirty="0"/>
          </a:p>
          <a:p>
            <a:pPr marL="109728" indent="0">
              <a:buNone/>
            </a:pPr>
            <a:r>
              <a:rPr lang="de-CH" sz="1800" dirty="0"/>
              <a:t>Hier werden Rohdaten in die Umgebung geholt, sei es aus Datenbanken, APIs, Protokolldateien oder externen Quellen. </a:t>
            </a:r>
          </a:p>
          <a:p>
            <a:pPr marL="109728" indent="0">
              <a:buNone/>
            </a:pPr>
            <a:endParaRPr lang="de-CH" sz="1000" b="1" dirty="0"/>
          </a:p>
          <a:p>
            <a:pPr marL="109728" indent="0">
              <a:buNone/>
            </a:pPr>
            <a:r>
              <a:rPr lang="de-CH" sz="1800" b="1" dirty="0"/>
              <a:t>2. Clean (Bereinigen): </a:t>
            </a:r>
            <a:r>
              <a:rPr lang="de-CH" sz="1800" dirty="0"/>
              <a:t>Die gesammelten Daten vorbereiten, bereinigen und transformieren.</a:t>
            </a:r>
          </a:p>
          <a:p>
            <a:pPr marL="109728" indent="0">
              <a:buNone/>
            </a:pPr>
            <a:r>
              <a:rPr lang="de-CH" sz="1800" dirty="0"/>
              <a:t>Rohdaten sind oft unvollständig, fehlerhaft oder inkonsistent. Fehlende  Werte müssen "gefüllt" werden, Duplikate entfernt, etc. Das kann sehr zeitaufwändig sein</a:t>
            </a:r>
          </a:p>
          <a:p>
            <a:pPr marL="109728" indent="0">
              <a:buNone/>
            </a:pPr>
            <a:endParaRPr lang="de-CH" sz="1000" dirty="0"/>
          </a:p>
          <a:p>
            <a:pPr marL="109728" indent="0">
              <a:buNone/>
            </a:pPr>
            <a:r>
              <a:rPr lang="de-CH" sz="1800" b="1" dirty="0"/>
              <a:t>3. </a:t>
            </a:r>
            <a:r>
              <a:rPr lang="de-CH" sz="1800" b="1" dirty="0" err="1"/>
              <a:t>Explore</a:t>
            </a:r>
            <a:r>
              <a:rPr lang="de-CH" sz="1800" b="1" dirty="0"/>
              <a:t> (Erforschen): </a:t>
            </a:r>
            <a:r>
              <a:rPr lang="de-CH" sz="1800" dirty="0"/>
              <a:t>Daten müssen analysiert werden, um Muster, Trends und Anomalien zu verstehen.</a:t>
            </a:r>
          </a:p>
          <a:p>
            <a:pPr marL="109728" indent="0">
              <a:buNone/>
            </a:pPr>
            <a:r>
              <a:rPr lang="de-CH" sz="1800" dirty="0"/>
              <a:t>Mithilfe von statistischen Methoden und Visualisierungen werden Einblicke in die Daten gewonnen, Hypothesen formuliert und die Relevanz der Erkenntnisse für das Problem bewertet.</a:t>
            </a:r>
          </a:p>
        </p:txBody>
      </p:sp>
      <p:pic>
        <p:nvPicPr>
          <p:cNvPr id="10242" name="Picture 2" descr="81 Data Science Lifecycle Royalty-Free Images, Stock Photos &amp; Pictures |  Shutterstock">
            <a:extLst>
              <a:ext uri="{FF2B5EF4-FFF2-40B4-BE49-F238E27FC236}">
                <a16:creationId xmlns:a16="http://schemas.microsoft.com/office/drawing/2014/main" id="{69EDC28D-F081-318D-9467-BBBB21CFF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853" y="1949243"/>
            <a:ext cx="4456033" cy="445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8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7210A-403A-E422-413E-3CF7FBA693E9}"/>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D31FE976-ACC5-09B8-88EA-B798DB7635FB}"/>
              </a:ext>
            </a:extLst>
          </p:cNvPr>
          <p:cNvSpPr>
            <a:spLocks noGrp="1"/>
          </p:cNvSpPr>
          <p:nvPr>
            <p:ph type="title"/>
          </p:nvPr>
        </p:nvSpPr>
        <p:spPr>
          <a:xfrm>
            <a:off x="609600" y="612648"/>
            <a:ext cx="10972800" cy="1066800"/>
          </a:xfrm>
        </p:spPr>
        <p:txBody>
          <a:bodyPr/>
          <a:lstStyle/>
          <a:p>
            <a:r>
              <a:rPr lang="de-CH" dirty="0"/>
              <a:t>Data Science Prozess</a:t>
            </a:r>
          </a:p>
        </p:txBody>
      </p:sp>
      <p:sp>
        <p:nvSpPr>
          <p:cNvPr id="7" name="Inhaltsplatzhalter 6">
            <a:extLst>
              <a:ext uri="{FF2B5EF4-FFF2-40B4-BE49-F238E27FC236}">
                <a16:creationId xmlns:a16="http://schemas.microsoft.com/office/drawing/2014/main" id="{5C4F7BB4-D2F4-D865-0F50-EEDF6022EC3E}"/>
              </a:ext>
            </a:extLst>
          </p:cNvPr>
          <p:cNvSpPr>
            <a:spLocks noGrp="1"/>
          </p:cNvSpPr>
          <p:nvPr>
            <p:ph idx="1"/>
          </p:nvPr>
        </p:nvSpPr>
        <p:spPr>
          <a:xfrm>
            <a:off x="519446" y="1900665"/>
            <a:ext cx="6976057" cy="4466909"/>
          </a:xfrm>
        </p:spPr>
        <p:txBody>
          <a:bodyPr>
            <a:noAutofit/>
          </a:bodyPr>
          <a:lstStyle/>
          <a:p>
            <a:pPr marL="109728" indent="0">
              <a:buNone/>
            </a:pPr>
            <a:r>
              <a:rPr lang="de-CH" sz="1800" b="1" dirty="0"/>
              <a:t>4. Model (Modellieren):  </a:t>
            </a:r>
            <a:r>
              <a:rPr lang="de-CH" sz="1800" dirty="0"/>
              <a:t>Algorithmen und Techniken anwenden, um ein Vorhersagemodell oder ein beschreibendes Modell zu erstellen.</a:t>
            </a:r>
          </a:p>
          <a:p>
            <a:pPr marL="109728" indent="0">
              <a:buNone/>
            </a:pPr>
            <a:r>
              <a:rPr lang="de-CH" sz="1800" dirty="0"/>
              <a:t>Dies umfasst die Auswahl des geeigneten Algorithmus (z. B. Regression, Klassifikation, Clustering), das Training des Modells mit den vorbereiteten Daten und die Abstimmung der Modellparameter,</a:t>
            </a:r>
          </a:p>
          <a:p>
            <a:pPr marL="109728" indent="0">
              <a:buNone/>
            </a:pPr>
            <a:endParaRPr lang="de-CH" sz="1800" b="1" dirty="0"/>
          </a:p>
          <a:p>
            <a:pPr marL="109728" indent="0">
              <a:buNone/>
            </a:pPr>
            <a:r>
              <a:rPr lang="de-CH" sz="1800" b="1" dirty="0"/>
              <a:t>5. Deploy (Implementieren): </a:t>
            </a:r>
            <a:r>
              <a:rPr lang="de-CH" sz="1800" dirty="0"/>
              <a:t>Das fertige Modell in einer Produktionsumgebung einsatzbereit machen.</a:t>
            </a:r>
          </a:p>
          <a:p>
            <a:pPr marL="109728" indent="0">
              <a:buNone/>
            </a:pPr>
            <a:r>
              <a:rPr lang="de-CH" sz="1800" dirty="0"/>
              <a:t>Das Modell wird in die reale Welt gebracht, oft integriert in eine Anwendung, ein Dashboard oder ein automatisiertes System.</a:t>
            </a:r>
          </a:p>
          <a:p>
            <a:pPr marL="109728" indent="0">
              <a:buNone/>
            </a:pPr>
            <a:endParaRPr lang="de-CH" sz="1800" b="1" dirty="0"/>
          </a:p>
          <a:p>
            <a:pPr marL="109728" indent="0">
              <a:buNone/>
            </a:pPr>
            <a:r>
              <a:rPr lang="de-CH" sz="1800" b="1" dirty="0"/>
              <a:t>6. Monitor (Überwachen): </a:t>
            </a:r>
            <a:r>
              <a:rPr lang="de-CH" sz="1800" dirty="0"/>
              <a:t>Die Leistung des im Einsatz befindlichen Modells kontinuierlich verfolgen und bewerten.</a:t>
            </a:r>
          </a:p>
          <a:p>
            <a:pPr marL="109728" indent="0">
              <a:buNone/>
            </a:pPr>
            <a:r>
              <a:rPr lang="de-CH" sz="1800" dirty="0"/>
              <a:t>Modelle können im Laufe der Zeit durch sich ändernde Datenmuster an Genauigkeit verlieren. </a:t>
            </a:r>
          </a:p>
        </p:txBody>
      </p:sp>
      <p:pic>
        <p:nvPicPr>
          <p:cNvPr id="10242" name="Picture 2" descr="81 Data Science Lifecycle Royalty-Free Images, Stock Photos &amp; Pictures |  Shutterstock">
            <a:extLst>
              <a:ext uri="{FF2B5EF4-FFF2-40B4-BE49-F238E27FC236}">
                <a16:creationId xmlns:a16="http://schemas.microsoft.com/office/drawing/2014/main" id="{85915589-F29F-EC99-BF3F-B680620C6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4778" y="1842710"/>
            <a:ext cx="4222474" cy="4222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69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931D6-E396-5ADC-576F-060615A1CF07}"/>
            </a:ext>
          </a:extLst>
        </p:cNvPr>
        <p:cNvGrpSpPr/>
        <p:nvPr/>
      </p:nvGrpSpPr>
      <p:grpSpPr>
        <a:xfrm>
          <a:off x="0" y="0"/>
          <a:ext cx="0" cy="0"/>
          <a:chOff x="0" y="0"/>
          <a:chExt cx="0" cy="0"/>
        </a:xfrm>
      </p:grpSpPr>
      <p:sp>
        <p:nvSpPr>
          <p:cNvPr id="5" name="Titel 2">
            <a:extLst>
              <a:ext uri="{FF2B5EF4-FFF2-40B4-BE49-F238E27FC236}">
                <a16:creationId xmlns:a16="http://schemas.microsoft.com/office/drawing/2014/main" id="{51CA056A-07E2-3333-8F93-01681FCDC0D1}"/>
              </a:ext>
            </a:extLst>
          </p:cNvPr>
          <p:cNvSpPr>
            <a:spLocks noGrp="1"/>
          </p:cNvSpPr>
          <p:nvPr>
            <p:ph type="title"/>
          </p:nvPr>
        </p:nvSpPr>
        <p:spPr>
          <a:xfrm>
            <a:off x="625275" y="461119"/>
            <a:ext cx="11303726" cy="1628938"/>
          </a:xfrm>
        </p:spPr>
        <p:txBody>
          <a:bodyPr>
            <a:normAutofit/>
          </a:bodyPr>
          <a:lstStyle/>
          <a:p>
            <a:r>
              <a:rPr lang="de-CH" sz="3600" dirty="0"/>
              <a:t>Data Science Use Cases: Satellitenbilder </a:t>
            </a:r>
            <a:endParaRPr lang="en-US" sz="3600" dirty="0"/>
          </a:p>
        </p:txBody>
      </p:sp>
      <p:pic>
        <p:nvPicPr>
          <p:cNvPr id="7170" name="Picture 2" descr="Remotesensing 17 02145 g003">
            <a:extLst>
              <a:ext uri="{FF2B5EF4-FFF2-40B4-BE49-F238E27FC236}">
                <a16:creationId xmlns:a16="http://schemas.microsoft.com/office/drawing/2014/main" id="{CACBE636-6903-2354-AF87-E578FDF67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2609" y="2331554"/>
            <a:ext cx="3468193" cy="3506028"/>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3">
            <a:extLst>
              <a:ext uri="{FF2B5EF4-FFF2-40B4-BE49-F238E27FC236}">
                <a16:creationId xmlns:a16="http://schemas.microsoft.com/office/drawing/2014/main" id="{60847D11-43E5-96EB-9D4E-1A563AE6A64E}"/>
              </a:ext>
            </a:extLst>
          </p:cNvPr>
          <p:cNvSpPr>
            <a:spLocks noGrp="1"/>
          </p:cNvSpPr>
          <p:nvPr>
            <p:ph idx="1"/>
          </p:nvPr>
        </p:nvSpPr>
        <p:spPr>
          <a:xfrm>
            <a:off x="559720" y="2331554"/>
            <a:ext cx="6794116" cy="2240446"/>
          </a:xfrm>
        </p:spPr>
        <p:txBody>
          <a:bodyPr>
            <a:normAutofit/>
          </a:bodyPr>
          <a:lstStyle/>
          <a:p>
            <a:pPr marL="109728" indent="0">
              <a:buNone/>
            </a:pPr>
            <a:r>
              <a:rPr lang="de-CH" dirty="0"/>
              <a:t>Parametrische Versicherung: Versicherungsschäden rasch beziffern und begleichen – ohne menschliches Zutun</a:t>
            </a:r>
          </a:p>
        </p:txBody>
      </p:sp>
    </p:spTree>
    <p:extLst>
      <p:ext uri="{BB962C8B-B14F-4D97-AF65-F5344CB8AC3E}">
        <p14:creationId xmlns:p14="http://schemas.microsoft.com/office/powerpoint/2010/main" val="261414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7E29B-BF01-9459-52CB-DBB8B48A0B35}"/>
            </a:ext>
          </a:extLst>
        </p:cNvPr>
        <p:cNvGrpSpPr/>
        <p:nvPr/>
      </p:nvGrpSpPr>
      <p:grpSpPr>
        <a:xfrm>
          <a:off x="0" y="0"/>
          <a:ext cx="0" cy="0"/>
          <a:chOff x="0" y="0"/>
          <a:chExt cx="0" cy="0"/>
        </a:xfrm>
      </p:grpSpPr>
      <p:sp>
        <p:nvSpPr>
          <p:cNvPr id="5" name="Titel 2">
            <a:extLst>
              <a:ext uri="{FF2B5EF4-FFF2-40B4-BE49-F238E27FC236}">
                <a16:creationId xmlns:a16="http://schemas.microsoft.com/office/drawing/2014/main" id="{9AD1C921-450B-81AD-4EAC-C3F315FBCF49}"/>
              </a:ext>
            </a:extLst>
          </p:cNvPr>
          <p:cNvSpPr>
            <a:spLocks noGrp="1"/>
          </p:cNvSpPr>
          <p:nvPr>
            <p:ph type="title"/>
          </p:nvPr>
        </p:nvSpPr>
        <p:spPr>
          <a:xfrm>
            <a:off x="625275" y="461119"/>
            <a:ext cx="11303726" cy="1628938"/>
          </a:xfrm>
        </p:spPr>
        <p:txBody>
          <a:bodyPr>
            <a:normAutofit/>
          </a:bodyPr>
          <a:lstStyle/>
          <a:p>
            <a:r>
              <a:rPr lang="de-CH" sz="3600" dirty="0"/>
              <a:t>Data Science Use Cases: High </a:t>
            </a:r>
            <a:r>
              <a:rPr lang="de-CH" sz="3600" dirty="0" err="1"/>
              <a:t>Frequency</a:t>
            </a:r>
            <a:r>
              <a:rPr lang="de-CH" sz="3600" dirty="0"/>
              <a:t> Trading </a:t>
            </a:r>
            <a:endParaRPr lang="en-US" sz="3600" dirty="0"/>
          </a:p>
        </p:txBody>
      </p:sp>
      <p:pic>
        <p:nvPicPr>
          <p:cNvPr id="9218" name="Picture 2">
            <a:extLst>
              <a:ext uri="{FF2B5EF4-FFF2-40B4-BE49-F238E27FC236}">
                <a16:creationId xmlns:a16="http://schemas.microsoft.com/office/drawing/2014/main" id="{14C9A625-2D90-C968-C775-A7728F633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583" y="2416037"/>
            <a:ext cx="5600686" cy="3388415"/>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3">
            <a:extLst>
              <a:ext uri="{FF2B5EF4-FFF2-40B4-BE49-F238E27FC236}">
                <a16:creationId xmlns:a16="http://schemas.microsoft.com/office/drawing/2014/main" id="{7250DFAD-64C5-9255-DBC2-1C32C7726F3D}"/>
              </a:ext>
            </a:extLst>
          </p:cNvPr>
          <p:cNvSpPr>
            <a:spLocks noGrp="1"/>
          </p:cNvSpPr>
          <p:nvPr>
            <p:ph idx="1"/>
          </p:nvPr>
        </p:nvSpPr>
        <p:spPr>
          <a:xfrm>
            <a:off x="533963" y="2331554"/>
            <a:ext cx="7092664" cy="4214478"/>
          </a:xfrm>
        </p:spPr>
        <p:txBody>
          <a:bodyPr>
            <a:normAutofit/>
          </a:bodyPr>
          <a:lstStyle/>
          <a:p>
            <a:pPr marL="109728" indent="0">
              <a:buNone/>
            </a:pPr>
            <a:r>
              <a:rPr lang="de-CH" dirty="0"/>
              <a:t>Börsenhandel</a:t>
            </a:r>
          </a:p>
        </p:txBody>
      </p:sp>
      <p:pic>
        <p:nvPicPr>
          <p:cNvPr id="4" name="Grafik 3" descr="Ein Bild, das Text, Screenshot, Schrift, Software enthält.&#10;&#10;KI-generierte Inhalte können fehlerhaft sein.">
            <a:extLst>
              <a:ext uri="{FF2B5EF4-FFF2-40B4-BE49-F238E27FC236}">
                <a16:creationId xmlns:a16="http://schemas.microsoft.com/office/drawing/2014/main" id="{40E0CCE8-D596-9A5E-8ED8-A02917C7F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731" y="3203525"/>
            <a:ext cx="4036727" cy="2465699"/>
          </a:xfrm>
          <a:prstGeom prst="rect">
            <a:avLst/>
          </a:prstGeom>
        </p:spPr>
      </p:pic>
    </p:spTree>
    <p:extLst>
      <p:ext uri="{BB962C8B-B14F-4D97-AF65-F5344CB8AC3E}">
        <p14:creationId xmlns:p14="http://schemas.microsoft.com/office/powerpoint/2010/main" val="199343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371C4-1AA1-667B-6979-339CDD3F5E34}"/>
            </a:ext>
          </a:extLst>
        </p:cNvPr>
        <p:cNvGrpSpPr/>
        <p:nvPr/>
      </p:nvGrpSpPr>
      <p:grpSpPr>
        <a:xfrm>
          <a:off x="0" y="0"/>
          <a:ext cx="0" cy="0"/>
          <a:chOff x="0" y="0"/>
          <a:chExt cx="0" cy="0"/>
        </a:xfrm>
      </p:grpSpPr>
      <p:sp>
        <p:nvSpPr>
          <p:cNvPr id="5" name="Titel 2">
            <a:extLst>
              <a:ext uri="{FF2B5EF4-FFF2-40B4-BE49-F238E27FC236}">
                <a16:creationId xmlns:a16="http://schemas.microsoft.com/office/drawing/2014/main" id="{EB281A87-F7A0-611E-8F9F-090ABB135E50}"/>
              </a:ext>
            </a:extLst>
          </p:cNvPr>
          <p:cNvSpPr>
            <a:spLocks noGrp="1"/>
          </p:cNvSpPr>
          <p:nvPr>
            <p:ph type="title"/>
          </p:nvPr>
        </p:nvSpPr>
        <p:spPr>
          <a:xfrm>
            <a:off x="625275" y="461119"/>
            <a:ext cx="11303726" cy="1628938"/>
          </a:xfrm>
        </p:spPr>
        <p:txBody>
          <a:bodyPr>
            <a:normAutofit/>
          </a:bodyPr>
          <a:lstStyle/>
          <a:p>
            <a:r>
              <a:rPr lang="de-CH" sz="3600" dirty="0"/>
              <a:t>Data Science Use Cases: High </a:t>
            </a:r>
            <a:r>
              <a:rPr lang="de-CH" sz="3600" dirty="0" err="1"/>
              <a:t>Frequency</a:t>
            </a:r>
            <a:r>
              <a:rPr lang="de-CH" sz="3600" dirty="0"/>
              <a:t> Trading </a:t>
            </a:r>
            <a:endParaRPr lang="en-US" sz="3600" dirty="0"/>
          </a:p>
        </p:txBody>
      </p:sp>
      <p:sp>
        <p:nvSpPr>
          <p:cNvPr id="2" name="Inhaltsplatzhalter 3">
            <a:extLst>
              <a:ext uri="{FF2B5EF4-FFF2-40B4-BE49-F238E27FC236}">
                <a16:creationId xmlns:a16="http://schemas.microsoft.com/office/drawing/2014/main" id="{3083F0A5-E987-842B-7382-5F3B4E8CF96A}"/>
              </a:ext>
            </a:extLst>
          </p:cNvPr>
          <p:cNvSpPr>
            <a:spLocks noGrp="1"/>
          </p:cNvSpPr>
          <p:nvPr>
            <p:ph idx="1"/>
          </p:nvPr>
        </p:nvSpPr>
        <p:spPr>
          <a:xfrm>
            <a:off x="533963" y="2331554"/>
            <a:ext cx="7092664" cy="4214478"/>
          </a:xfrm>
        </p:spPr>
        <p:txBody>
          <a:bodyPr>
            <a:normAutofit/>
          </a:bodyPr>
          <a:lstStyle/>
          <a:p>
            <a:pPr marL="109728" indent="0">
              <a:buNone/>
            </a:pPr>
            <a:r>
              <a:rPr lang="de-CH" dirty="0"/>
              <a:t>Krypto</a:t>
            </a:r>
          </a:p>
        </p:txBody>
      </p:sp>
      <p:pic>
        <p:nvPicPr>
          <p:cNvPr id="2050" name="Picture 2" descr="Bitcoin hits $107,000 after Trump confirms strategic national Bitcoin  reserve | Fortune Crypto">
            <a:extLst>
              <a:ext uri="{FF2B5EF4-FFF2-40B4-BE49-F238E27FC236}">
                <a16:creationId xmlns:a16="http://schemas.microsoft.com/office/drawing/2014/main" id="{155DB7E8-9F54-126A-2C8E-B8AC00BC45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7382" y="2643808"/>
            <a:ext cx="4955035" cy="3299792"/>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Ein Bild, das Text, Screenshot, Schrift, Zahl enthält.&#10;&#10;KI-generierte Inhalte können fehlerhaft sein.">
            <a:extLst>
              <a:ext uri="{FF2B5EF4-FFF2-40B4-BE49-F238E27FC236}">
                <a16:creationId xmlns:a16="http://schemas.microsoft.com/office/drawing/2014/main" id="{47825221-42FC-8804-9546-7DBDDEC241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82" y="3070600"/>
            <a:ext cx="4523531" cy="2985643"/>
          </a:xfrm>
          <a:prstGeom prst="rect">
            <a:avLst/>
          </a:prstGeom>
        </p:spPr>
      </p:pic>
    </p:spTree>
    <p:extLst>
      <p:ext uri="{BB962C8B-B14F-4D97-AF65-F5344CB8AC3E}">
        <p14:creationId xmlns:p14="http://schemas.microsoft.com/office/powerpoint/2010/main" val="369358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4251B-13E8-8E80-1EB3-FB3C7336A3B8}"/>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D3273F51-4B4A-2C0B-C8D5-B43F8D7F2386}"/>
              </a:ext>
            </a:extLst>
          </p:cNvPr>
          <p:cNvSpPr>
            <a:spLocks noGrp="1"/>
          </p:cNvSpPr>
          <p:nvPr>
            <p:ph type="title"/>
          </p:nvPr>
        </p:nvSpPr>
        <p:spPr>
          <a:xfrm>
            <a:off x="625275" y="461119"/>
            <a:ext cx="11303726" cy="1628938"/>
          </a:xfrm>
        </p:spPr>
        <p:txBody>
          <a:bodyPr>
            <a:normAutofit/>
          </a:bodyPr>
          <a:lstStyle/>
          <a:p>
            <a:r>
              <a:rPr lang="de-CH" sz="3600" dirty="0"/>
              <a:t>Data Science Use Cases: Satellitenbilder </a:t>
            </a:r>
            <a:endParaRPr lang="en-US" sz="3600" dirty="0"/>
          </a:p>
        </p:txBody>
      </p:sp>
      <p:pic>
        <p:nvPicPr>
          <p:cNvPr id="3074" name="Picture 2">
            <a:extLst>
              <a:ext uri="{FF2B5EF4-FFF2-40B4-BE49-F238E27FC236}">
                <a16:creationId xmlns:a16="http://schemas.microsoft.com/office/drawing/2014/main" id="{52612650-40C0-E329-0E3C-2203C2B1F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669" y="2467003"/>
            <a:ext cx="5344755" cy="295743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1AF2E3CA-31EF-EDD5-9CE6-0C545D577881}"/>
              </a:ext>
            </a:extLst>
          </p:cNvPr>
          <p:cNvPicPr>
            <a:picLocks noChangeAspect="1"/>
          </p:cNvPicPr>
          <p:nvPr/>
        </p:nvPicPr>
        <p:blipFill>
          <a:blip r:embed="rId4"/>
          <a:stretch>
            <a:fillRect/>
          </a:stretch>
        </p:blipFill>
        <p:spPr>
          <a:xfrm>
            <a:off x="7453412" y="2840611"/>
            <a:ext cx="3781425" cy="2628900"/>
          </a:xfrm>
          <a:prstGeom prst="rect">
            <a:avLst/>
          </a:prstGeom>
        </p:spPr>
      </p:pic>
    </p:spTree>
    <p:extLst>
      <p:ext uri="{BB962C8B-B14F-4D97-AF65-F5344CB8AC3E}">
        <p14:creationId xmlns:p14="http://schemas.microsoft.com/office/powerpoint/2010/main" val="260883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C1EF00-8BCF-4990-99B7-71A0857A4032}"/>
              </a:ext>
            </a:extLst>
          </p:cNvPr>
          <p:cNvSpPr>
            <a:spLocks noGrp="1"/>
          </p:cNvSpPr>
          <p:nvPr>
            <p:ph type="ctrTitle"/>
          </p:nvPr>
        </p:nvSpPr>
        <p:spPr>
          <a:xfrm>
            <a:off x="614225" y="1512408"/>
            <a:ext cx="11277600" cy="1470025"/>
          </a:xfrm>
        </p:spPr>
        <p:txBody>
          <a:bodyPr/>
          <a:lstStyle/>
          <a:p>
            <a:r>
              <a:rPr lang="de-CH" dirty="0"/>
              <a:t>Natural Language Processing</a:t>
            </a:r>
            <a:endParaRPr lang="en-US" dirty="0"/>
          </a:p>
        </p:txBody>
      </p:sp>
      <p:sp>
        <p:nvSpPr>
          <p:cNvPr id="4" name="Textfeld 3">
            <a:extLst>
              <a:ext uri="{FF2B5EF4-FFF2-40B4-BE49-F238E27FC236}">
                <a16:creationId xmlns:a16="http://schemas.microsoft.com/office/drawing/2014/main" id="{954C3981-D503-763B-BE4A-F09FF6A9EF1A}"/>
              </a:ext>
            </a:extLst>
          </p:cNvPr>
          <p:cNvSpPr txBox="1"/>
          <p:nvPr/>
        </p:nvSpPr>
        <p:spPr>
          <a:xfrm>
            <a:off x="686144" y="5846264"/>
            <a:ext cx="6097712" cy="430887"/>
          </a:xfrm>
          <a:prstGeom prst="rect">
            <a:avLst/>
          </a:prstGeom>
          <a:noFill/>
        </p:spPr>
        <p:txBody>
          <a:bodyPr wrap="square">
            <a:spAutoFit/>
          </a:bodyPr>
          <a:lstStyle/>
          <a:p>
            <a:r>
              <a:rPr lang="de-DE" sz="2200" dirty="0">
                <a:solidFill>
                  <a:schemeClr val="tx2"/>
                </a:solidFill>
              </a:rPr>
              <a:t>Philipp Hurni, Kantonsschule Sursee</a:t>
            </a:r>
            <a:endParaRPr lang="en-US" sz="2200" dirty="0"/>
          </a:p>
        </p:txBody>
      </p:sp>
    </p:spTree>
    <p:extLst>
      <p:ext uri="{BB962C8B-B14F-4D97-AF65-F5344CB8AC3E}">
        <p14:creationId xmlns:p14="http://schemas.microsoft.com/office/powerpoint/2010/main" val="192027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547769"/>
            <a:ext cx="10972800" cy="1066800"/>
          </a:xfrm>
        </p:spPr>
        <p:txBody>
          <a:bodyPr>
            <a:normAutofit/>
          </a:bodyPr>
          <a:lstStyle/>
          <a:p>
            <a:r>
              <a:rPr lang="de-CH" dirty="0" err="1"/>
              <a:t>From</a:t>
            </a:r>
            <a:r>
              <a:rPr lang="de-CH" dirty="0"/>
              <a:t> Data </a:t>
            </a:r>
            <a:r>
              <a:rPr lang="de-CH" dirty="0" err="1"/>
              <a:t>to</a:t>
            </a:r>
            <a:r>
              <a:rPr lang="de-CH" dirty="0"/>
              <a:t> Knowledge – ein weiter Weg!</a:t>
            </a:r>
            <a:endParaRPr lang="en-US" dirty="0"/>
          </a:p>
        </p:txBody>
      </p:sp>
      <p:pic>
        <p:nvPicPr>
          <p:cNvPr id="4100" name="Picture 4" descr="Data Information and Knowledge">
            <a:extLst>
              <a:ext uri="{FF2B5EF4-FFF2-40B4-BE49-F238E27FC236}">
                <a16:creationId xmlns:a16="http://schemas.microsoft.com/office/drawing/2014/main" id="{B6B65F66-44FA-2548-A1E0-7607068E53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2925" y="1847135"/>
            <a:ext cx="7735736" cy="432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9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612648"/>
            <a:ext cx="10972800" cy="1066800"/>
          </a:xfrm>
        </p:spPr>
        <p:txBody>
          <a:bodyPr/>
          <a:lstStyle/>
          <a:p>
            <a:r>
              <a:rPr lang="de-CH" dirty="0"/>
              <a:t>Natural Language Processing</a:t>
            </a:r>
            <a:endParaRPr lang="en-US" dirty="0"/>
          </a:p>
        </p:txBody>
      </p:sp>
      <p:sp>
        <p:nvSpPr>
          <p:cNvPr id="4" name="Inhaltsplatzhalter 3">
            <a:extLst>
              <a:ext uri="{FF2B5EF4-FFF2-40B4-BE49-F238E27FC236}">
                <a16:creationId xmlns:a16="http://schemas.microsoft.com/office/drawing/2014/main" id="{DE3B79DE-6914-0A72-7E25-F6EA19A99275}"/>
              </a:ext>
            </a:extLst>
          </p:cNvPr>
          <p:cNvSpPr>
            <a:spLocks noGrp="1"/>
          </p:cNvSpPr>
          <p:nvPr>
            <p:ph idx="1"/>
          </p:nvPr>
        </p:nvSpPr>
        <p:spPr>
          <a:xfrm>
            <a:off x="540588" y="2240798"/>
            <a:ext cx="10972800" cy="4325112"/>
          </a:xfrm>
        </p:spPr>
        <p:txBody>
          <a:bodyPr>
            <a:normAutofit fontScale="92500"/>
          </a:bodyPr>
          <a:lstStyle/>
          <a:p>
            <a:pPr marL="109728" indent="0">
              <a:buNone/>
            </a:pPr>
            <a:r>
              <a:rPr lang="de-CH" dirty="0"/>
              <a:t>Die Verarbeitung natürlicher Sprache (Natural Language Processing, NLP) ist ein Teilbereich der Künstlichen Intelligenz. Sie soll Computer in die Lage versetzen, menschliche Sprache zu verstehen, zu interpretieren und zu manipulieren. </a:t>
            </a:r>
          </a:p>
          <a:p>
            <a:pPr marL="109728" indent="0">
              <a:buNone/>
            </a:pPr>
            <a:endParaRPr lang="de-CH" dirty="0"/>
          </a:p>
          <a:p>
            <a:pPr marL="109728" indent="0">
              <a:buNone/>
            </a:pPr>
            <a:r>
              <a:rPr lang="de-CH" dirty="0"/>
              <a:t>NLP will die Lücke zwischen menschlicher Kommunikation und den Sprachverarbeitungsfähigkeiten von Computern schliessen und greift dazu auf eine Vielzahl von Disziplinen zurück, unter anderem die Informatik und die Computerlinguistik. </a:t>
            </a:r>
          </a:p>
          <a:p>
            <a:pPr marL="109728" indent="0">
              <a:buNone/>
            </a:pPr>
            <a:endParaRPr lang="de-CH" dirty="0"/>
          </a:p>
          <a:p>
            <a:pPr marL="109728" indent="0">
              <a:buNone/>
            </a:pPr>
            <a:r>
              <a:rPr lang="de-CH" dirty="0"/>
              <a:t>								          [Quelle: </a:t>
            </a:r>
            <a:r>
              <a:rPr lang="de-CH" dirty="0">
                <a:hlinkClick r:id="rId3" action="ppaction://hlinkfile"/>
              </a:rPr>
              <a:t>SAS.com</a:t>
            </a:r>
            <a:r>
              <a:rPr lang="de-CH" dirty="0"/>
              <a:t>]</a:t>
            </a:r>
          </a:p>
        </p:txBody>
      </p:sp>
    </p:spTree>
    <p:extLst>
      <p:ext uri="{BB962C8B-B14F-4D97-AF65-F5344CB8AC3E}">
        <p14:creationId xmlns:p14="http://schemas.microsoft.com/office/powerpoint/2010/main" val="168520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612648"/>
            <a:ext cx="10972800" cy="1066800"/>
          </a:xfrm>
        </p:spPr>
        <p:txBody>
          <a:bodyPr/>
          <a:lstStyle/>
          <a:p>
            <a:r>
              <a:rPr lang="de-CH" dirty="0"/>
              <a:t>Natural Language Processing</a:t>
            </a:r>
            <a:endParaRPr lang="en-US" dirty="0"/>
          </a:p>
        </p:txBody>
      </p:sp>
      <p:sp>
        <p:nvSpPr>
          <p:cNvPr id="4" name="Inhaltsplatzhalter 3">
            <a:extLst>
              <a:ext uri="{FF2B5EF4-FFF2-40B4-BE49-F238E27FC236}">
                <a16:creationId xmlns:a16="http://schemas.microsoft.com/office/drawing/2014/main" id="{DE3B79DE-6914-0A72-7E25-F6EA19A99275}"/>
              </a:ext>
            </a:extLst>
          </p:cNvPr>
          <p:cNvSpPr>
            <a:spLocks noGrp="1"/>
          </p:cNvSpPr>
          <p:nvPr>
            <p:ph idx="1"/>
          </p:nvPr>
        </p:nvSpPr>
        <p:spPr>
          <a:xfrm>
            <a:off x="540589" y="2019631"/>
            <a:ext cx="10972800" cy="4325112"/>
          </a:xfrm>
        </p:spPr>
        <p:txBody>
          <a:bodyPr>
            <a:normAutofit fontScale="92500" lnSpcReduction="20000"/>
          </a:bodyPr>
          <a:lstStyle/>
          <a:p>
            <a:pPr marL="109728" indent="0">
              <a:buNone/>
            </a:pPr>
            <a:r>
              <a:rPr lang="de-CH" dirty="0"/>
              <a:t>Bekannte Techniken von NLP sind</a:t>
            </a:r>
          </a:p>
          <a:p>
            <a:pPr marL="109728" indent="0">
              <a:buNone/>
            </a:pPr>
            <a:endParaRPr lang="de-CH" dirty="0"/>
          </a:p>
          <a:p>
            <a:r>
              <a:rPr lang="de-CH" dirty="0" err="1"/>
              <a:t>Sentence</a:t>
            </a:r>
            <a:r>
              <a:rPr lang="de-CH" dirty="0"/>
              <a:t> Segmentation/</a:t>
            </a:r>
            <a:r>
              <a:rPr lang="de-CH" dirty="0" err="1"/>
              <a:t>Tokenization</a:t>
            </a:r>
            <a:endParaRPr lang="de-CH" dirty="0"/>
          </a:p>
          <a:p>
            <a:r>
              <a:rPr lang="de-CH" dirty="0"/>
              <a:t>POS Tagging</a:t>
            </a:r>
          </a:p>
          <a:p>
            <a:r>
              <a:rPr lang="de-CH" dirty="0"/>
              <a:t>Entity </a:t>
            </a:r>
            <a:r>
              <a:rPr lang="de-CH" dirty="0" err="1"/>
              <a:t>Detection</a:t>
            </a:r>
            <a:endParaRPr lang="de-CH" dirty="0"/>
          </a:p>
          <a:p>
            <a:r>
              <a:rPr lang="de-CH" dirty="0" err="1"/>
              <a:t>Summarization</a:t>
            </a:r>
            <a:r>
              <a:rPr lang="de-CH" dirty="0"/>
              <a:t> </a:t>
            </a:r>
          </a:p>
          <a:p>
            <a:r>
              <a:rPr lang="de-CH" dirty="0"/>
              <a:t>Sentiment Analysis</a:t>
            </a:r>
          </a:p>
          <a:p>
            <a:r>
              <a:rPr lang="de-CH" dirty="0"/>
              <a:t>Keyword </a:t>
            </a:r>
            <a:r>
              <a:rPr lang="de-CH" dirty="0" err="1"/>
              <a:t>Extraction</a:t>
            </a:r>
            <a:r>
              <a:rPr lang="de-CH" dirty="0"/>
              <a:t> </a:t>
            </a:r>
          </a:p>
          <a:p>
            <a:r>
              <a:rPr lang="de-CH" dirty="0"/>
              <a:t>Text-</a:t>
            </a:r>
            <a:r>
              <a:rPr lang="de-CH" dirty="0" err="1"/>
              <a:t>to</a:t>
            </a:r>
            <a:r>
              <a:rPr lang="de-CH" dirty="0"/>
              <a:t>-Speech</a:t>
            </a:r>
          </a:p>
          <a:p>
            <a:endParaRPr lang="de-CH" dirty="0"/>
          </a:p>
          <a:p>
            <a:pPr marL="109728" indent="0">
              <a:buNone/>
            </a:pPr>
            <a:r>
              <a:rPr lang="de-CH" dirty="0"/>
              <a:t>Etc. etc. etc.</a:t>
            </a:r>
          </a:p>
          <a:p>
            <a:endParaRPr lang="de-CH" dirty="0"/>
          </a:p>
        </p:txBody>
      </p:sp>
      <p:pic>
        <p:nvPicPr>
          <p:cNvPr id="1026" name="Picture 2">
            <a:extLst>
              <a:ext uri="{FF2B5EF4-FFF2-40B4-BE49-F238E27FC236}">
                <a16:creationId xmlns:a16="http://schemas.microsoft.com/office/drawing/2014/main" id="{53694316-2109-6C86-4F03-D336990805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5012" y="2240486"/>
            <a:ext cx="5417388" cy="368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66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612648"/>
            <a:ext cx="10972800" cy="1066800"/>
          </a:xfrm>
        </p:spPr>
        <p:txBody>
          <a:bodyPr/>
          <a:lstStyle/>
          <a:p>
            <a:r>
              <a:rPr lang="de-CH" dirty="0" err="1"/>
              <a:t>Sentence</a:t>
            </a:r>
            <a:r>
              <a:rPr lang="de-CH" dirty="0"/>
              <a:t> Segmentation / </a:t>
            </a:r>
            <a:r>
              <a:rPr lang="de-CH" dirty="0" err="1"/>
              <a:t>Tokenization</a:t>
            </a:r>
            <a:endParaRPr lang="en-US" dirty="0"/>
          </a:p>
        </p:txBody>
      </p:sp>
      <p:pic>
        <p:nvPicPr>
          <p:cNvPr id="2050" name="Picture 2" descr="Is Segmentation a Solved Problem? | TM-Town">
            <a:extLst>
              <a:ext uri="{FF2B5EF4-FFF2-40B4-BE49-F238E27FC236}">
                <a16:creationId xmlns:a16="http://schemas.microsoft.com/office/drawing/2014/main" id="{C24246EB-C35D-5906-A804-F65329EC1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076" y="1499557"/>
            <a:ext cx="7798280" cy="487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3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612648"/>
            <a:ext cx="10972800" cy="1066800"/>
          </a:xfrm>
        </p:spPr>
        <p:txBody>
          <a:bodyPr/>
          <a:lstStyle/>
          <a:p>
            <a:r>
              <a:rPr lang="de-CH" dirty="0"/>
              <a:t>Part </a:t>
            </a:r>
            <a:r>
              <a:rPr lang="de-CH" dirty="0" err="1"/>
              <a:t>of</a:t>
            </a:r>
            <a:r>
              <a:rPr lang="de-CH" dirty="0"/>
              <a:t> Speech Tagging (POS Tagging)</a:t>
            </a:r>
            <a:endParaRPr lang="en-US" dirty="0"/>
          </a:p>
        </p:txBody>
      </p:sp>
      <p:pic>
        <p:nvPicPr>
          <p:cNvPr id="4098" name="Picture 2" descr="Natural language processing with python – POS tagging, dependency parsing,  named entity recognition, topic modelling and text classification – Data  Science, Machine Learning, Deep Learning">
            <a:extLst>
              <a:ext uri="{FF2B5EF4-FFF2-40B4-BE49-F238E27FC236}">
                <a16:creationId xmlns:a16="http://schemas.microsoft.com/office/drawing/2014/main" id="{227E71E9-2D85-1F99-6F49-3B6A0700A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657" y="2518913"/>
            <a:ext cx="10702685" cy="256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37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612648"/>
            <a:ext cx="10972800" cy="1066800"/>
          </a:xfrm>
        </p:spPr>
        <p:txBody>
          <a:bodyPr/>
          <a:lstStyle/>
          <a:p>
            <a:r>
              <a:rPr lang="de-CH" dirty="0"/>
              <a:t>Part </a:t>
            </a:r>
            <a:r>
              <a:rPr lang="de-CH" dirty="0" err="1"/>
              <a:t>of</a:t>
            </a:r>
            <a:r>
              <a:rPr lang="de-CH" dirty="0"/>
              <a:t> Speech Tagging</a:t>
            </a:r>
            <a:endParaRPr lang="en-US" dirty="0"/>
          </a:p>
        </p:txBody>
      </p:sp>
      <p:pic>
        <p:nvPicPr>
          <p:cNvPr id="3074" name="Picture 2" descr="NLP">
            <a:extLst>
              <a:ext uri="{FF2B5EF4-FFF2-40B4-BE49-F238E27FC236}">
                <a16:creationId xmlns:a16="http://schemas.microsoft.com/office/drawing/2014/main" id="{93CE72FE-B19E-60D2-A314-3D35CAD89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46535"/>
            <a:ext cx="6315544" cy="35814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LP: POS (Part of speech) Tagging &amp; Chunking | by Suneel Patel | Medium">
            <a:extLst>
              <a:ext uri="{FF2B5EF4-FFF2-40B4-BE49-F238E27FC236}">
                <a16:creationId xmlns:a16="http://schemas.microsoft.com/office/drawing/2014/main" id="{339703F4-794C-DF42-B640-82AB06E32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761" y="2369162"/>
            <a:ext cx="4456504" cy="310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06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612648"/>
            <a:ext cx="10972800" cy="1066800"/>
          </a:xfrm>
        </p:spPr>
        <p:txBody>
          <a:bodyPr/>
          <a:lstStyle/>
          <a:p>
            <a:r>
              <a:rPr lang="de-CH" dirty="0"/>
              <a:t>Auftrag D</a:t>
            </a:r>
            <a:endParaRPr lang="en-US" dirty="0"/>
          </a:p>
        </p:txBody>
      </p:sp>
      <p:sp>
        <p:nvSpPr>
          <p:cNvPr id="8" name="Inhaltsplatzhalter 7">
            <a:extLst>
              <a:ext uri="{FF2B5EF4-FFF2-40B4-BE49-F238E27FC236}">
                <a16:creationId xmlns:a16="http://schemas.microsoft.com/office/drawing/2014/main" id="{46CF9087-B148-D5F5-FD9A-6F5D3C951AE5}"/>
              </a:ext>
            </a:extLst>
          </p:cNvPr>
          <p:cNvSpPr>
            <a:spLocks noGrp="1"/>
          </p:cNvSpPr>
          <p:nvPr>
            <p:ph idx="1"/>
          </p:nvPr>
        </p:nvSpPr>
        <p:spPr>
          <a:xfrm>
            <a:off x="467155" y="1988757"/>
            <a:ext cx="2555780" cy="4325112"/>
          </a:xfrm>
        </p:spPr>
        <p:txBody>
          <a:bodyPr>
            <a:normAutofit lnSpcReduction="10000"/>
          </a:bodyPr>
          <a:lstStyle/>
          <a:p>
            <a:r>
              <a:rPr lang="de-CH" sz="2200" dirty="0"/>
              <a:t>Lassen Sie zuerst runImport.py laufen</a:t>
            </a:r>
          </a:p>
          <a:p>
            <a:endParaRPr lang="de-CH" sz="2200" dirty="0"/>
          </a:p>
          <a:p>
            <a:r>
              <a:rPr lang="de-CH" sz="2200" dirty="0"/>
              <a:t>Öffnen Sie </a:t>
            </a:r>
            <a:r>
              <a:rPr lang="de-CH" sz="2200" dirty="0" err="1"/>
              <a:t>TextAnalyse</a:t>
            </a:r>
            <a:r>
              <a:rPr lang="de-CH" sz="2200" dirty="0"/>
              <a:t> D.py</a:t>
            </a:r>
          </a:p>
          <a:p>
            <a:endParaRPr lang="de-CH" sz="2200" dirty="0"/>
          </a:p>
          <a:p>
            <a:r>
              <a:rPr lang="de-CH" sz="2200" dirty="0"/>
              <a:t>Prüfen Sie ob Sie mit dem Part </a:t>
            </a:r>
            <a:r>
              <a:rPr lang="de-CH" sz="2200" dirty="0" err="1"/>
              <a:t>Of</a:t>
            </a:r>
            <a:r>
              <a:rPr lang="de-CH" sz="2200" dirty="0"/>
              <a:t> Speech (POS) Tagging einverstanden sind</a:t>
            </a:r>
          </a:p>
        </p:txBody>
      </p:sp>
      <p:pic>
        <p:nvPicPr>
          <p:cNvPr id="5" name="Grafik 4">
            <a:extLst>
              <a:ext uri="{FF2B5EF4-FFF2-40B4-BE49-F238E27FC236}">
                <a16:creationId xmlns:a16="http://schemas.microsoft.com/office/drawing/2014/main" id="{3B8BF036-200D-FA9D-D8B7-F252CF120145}"/>
              </a:ext>
            </a:extLst>
          </p:cNvPr>
          <p:cNvPicPr>
            <a:picLocks noChangeAspect="1"/>
          </p:cNvPicPr>
          <p:nvPr/>
        </p:nvPicPr>
        <p:blipFill>
          <a:blip r:embed="rId3"/>
          <a:stretch>
            <a:fillRect/>
          </a:stretch>
        </p:blipFill>
        <p:spPr>
          <a:xfrm>
            <a:off x="3946468" y="2060032"/>
            <a:ext cx="7519781" cy="38954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92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20D92-884B-396E-469F-81C6DE163AD2}"/>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63ACE300-4C6C-4DA3-A1C4-53542007DA1E}"/>
              </a:ext>
            </a:extLst>
          </p:cNvPr>
          <p:cNvSpPr>
            <a:spLocks noGrp="1"/>
          </p:cNvSpPr>
          <p:nvPr>
            <p:ph type="title"/>
          </p:nvPr>
        </p:nvSpPr>
        <p:spPr>
          <a:xfrm>
            <a:off x="609600" y="612648"/>
            <a:ext cx="10972800" cy="1066800"/>
          </a:xfrm>
        </p:spPr>
        <p:txBody>
          <a:bodyPr/>
          <a:lstStyle/>
          <a:p>
            <a:r>
              <a:rPr lang="de-CH" dirty="0"/>
              <a:t>Sentiment Analysis </a:t>
            </a:r>
            <a:endParaRPr lang="en-US" dirty="0"/>
          </a:p>
        </p:txBody>
      </p:sp>
      <p:sp>
        <p:nvSpPr>
          <p:cNvPr id="4" name="Inhaltsplatzhalter 3">
            <a:extLst>
              <a:ext uri="{FF2B5EF4-FFF2-40B4-BE49-F238E27FC236}">
                <a16:creationId xmlns:a16="http://schemas.microsoft.com/office/drawing/2014/main" id="{F98ADFCE-A6A3-80B1-6B5C-143CDDB4FE7F}"/>
              </a:ext>
            </a:extLst>
          </p:cNvPr>
          <p:cNvSpPr>
            <a:spLocks noGrp="1"/>
          </p:cNvSpPr>
          <p:nvPr>
            <p:ph idx="1"/>
          </p:nvPr>
        </p:nvSpPr>
        <p:spPr>
          <a:xfrm>
            <a:off x="558085" y="2094878"/>
            <a:ext cx="6138930" cy="4325112"/>
          </a:xfrm>
        </p:spPr>
        <p:txBody>
          <a:bodyPr>
            <a:normAutofit lnSpcReduction="10000"/>
          </a:bodyPr>
          <a:lstStyle/>
          <a:p>
            <a:r>
              <a:rPr lang="de-CH" dirty="0"/>
              <a:t>Sentiment Analyse ist eine Anwendung des NLP, deren Hauptziel es ist, die emotionale Tonalität (positiv, negativ oder neutral) eines Textes zu bestimmen. </a:t>
            </a:r>
          </a:p>
          <a:p>
            <a:endParaRPr lang="de-CH" dirty="0"/>
          </a:p>
          <a:p>
            <a:r>
              <a:rPr lang="de-CH" dirty="0"/>
              <a:t>Sie wird verwendet, um Meinungen, Einstellungen und Emotionen von Sprechern oder Schreibern zu identifizieren und zu extrahieren.</a:t>
            </a:r>
          </a:p>
        </p:txBody>
      </p:sp>
      <p:pic>
        <p:nvPicPr>
          <p:cNvPr id="1026" name="Picture 2" descr="Sentiment Analysis: Way Beyond Polarity">
            <a:extLst>
              <a:ext uri="{FF2B5EF4-FFF2-40B4-BE49-F238E27FC236}">
                <a16:creationId xmlns:a16="http://schemas.microsoft.com/office/drawing/2014/main" id="{DCD0F97C-0200-8347-02E6-97F69E9BBA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6541" y="1146175"/>
            <a:ext cx="3446550" cy="1915348"/>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Himmel, Gebäude, Gewerbegebäude enthält.&#10;&#10;KI-generierte Inhalte können fehlerhaft sein.">
            <a:extLst>
              <a:ext uri="{FF2B5EF4-FFF2-40B4-BE49-F238E27FC236}">
                <a16:creationId xmlns:a16="http://schemas.microsoft.com/office/drawing/2014/main" id="{DC7408D2-3C0B-8CCE-7BA7-704D721F3F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3349" y="3188227"/>
            <a:ext cx="4428885" cy="2922799"/>
          </a:xfrm>
          <a:prstGeom prst="rect">
            <a:avLst/>
          </a:prstGeom>
        </p:spPr>
      </p:pic>
    </p:spTree>
    <p:extLst>
      <p:ext uri="{BB962C8B-B14F-4D97-AF65-F5344CB8AC3E}">
        <p14:creationId xmlns:p14="http://schemas.microsoft.com/office/powerpoint/2010/main" val="69095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6AA04-D953-95BE-5033-88374F3BBFF4}"/>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899F4BE4-C007-1232-CCBC-19C42048A6DE}"/>
              </a:ext>
            </a:extLst>
          </p:cNvPr>
          <p:cNvSpPr>
            <a:spLocks noGrp="1"/>
          </p:cNvSpPr>
          <p:nvPr>
            <p:ph type="title"/>
          </p:nvPr>
        </p:nvSpPr>
        <p:spPr>
          <a:xfrm>
            <a:off x="609600" y="612648"/>
            <a:ext cx="10972800" cy="1066800"/>
          </a:xfrm>
        </p:spPr>
        <p:txBody>
          <a:bodyPr/>
          <a:lstStyle/>
          <a:p>
            <a:r>
              <a:rPr lang="de-CH" dirty="0"/>
              <a:t>Sentiment Analysis </a:t>
            </a:r>
            <a:endParaRPr lang="en-US" dirty="0"/>
          </a:p>
        </p:txBody>
      </p:sp>
      <p:sp>
        <p:nvSpPr>
          <p:cNvPr id="4" name="Inhaltsplatzhalter 3">
            <a:extLst>
              <a:ext uri="{FF2B5EF4-FFF2-40B4-BE49-F238E27FC236}">
                <a16:creationId xmlns:a16="http://schemas.microsoft.com/office/drawing/2014/main" id="{EFD31E67-84EA-CD72-4D37-A297BF1F9823}"/>
              </a:ext>
            </a:extLst>
          </p:cNvPr>
          <p:cNvSpPr>
            <a:spLocks noGrp="1"/>
          </p:cNvSpPr>
          <p:nvPr>
            <p:ph idx="1"/>
          </p:nvPr>
        </p:nvSpPr>
        <p:spPr>
          <a:xfrm>
            <a:off x="545206" y="1998286"/>
            <a:ext cx="7278710" cy="4325112"/>
          </a:xfrm>
        </p:spPr>
        <p:txBody>
          <a:bodyPr>
            <a:normAutofit fontScale="85000" lnSpcReduction="20000"/>
          </a:bodyPr>
          <a:lstStyle/>
          <a:p>
            <a:r>
              <a:rPr lang="de-CH" dirty="0" err="1"/>
              <a:t>Sentimentanalyse</a:t>
            </a:r>
            <a:r>
              <a:rPr lang="de-CH" dirty="0"/>
              <a:t> wird in vielen Bereichen eingesetzt, darunter die Überwachung von Social-Media-Einträgen (Brand Monitoring), das Verständnis von Kundenrezensionen und Feedback, die Marktforschung und die Analyse von Finanznachrichten zur Vorhersage von Marktbewegungen.</a:t>
            </a:r>
          </a:p>
          <a:p>
            <a:endParaRPr lang="de-CH" dirty="0"/>
          </a:p>
          <a:p>
            <a:r>
              <a:rPr lang="de-CH" dirty="0"/>
              <a:t>Herausforderungen: Zu den Hauptherausforderungen gehören das Verständnis von Ironie, Sarkasmus, Doppeldeutigkeiten und die korrekte Verarbeitung von negierten oder abgeschwächten Aussagen (z. B. "nicht schlecht" ist positiv, obwohl es das Wort "schlecht" enthält). </a:t>
            </a:r>
          </a:p>
        </p:txBody>
      </p:sp>
      <p:pic>
        <p:nvPicPr>
          <p:cNvPr id="5" name="Grafik 4">
            <a:extLst>
              <a:ext uri="{FF2B5EF4-FFF2-40B4-BE49-F238E27FC236}">
                <a16:creationId xmlns:a16="http://schemas.microsoft.com/office/drawing/2014/main" id="{84F94125-D9FD-8118-4882-A792F4D69F1E}"/>
              </a:ext>
            </a:extLst>
          </p:cNvPr>
          <p:cNvPicPr>
            <a:picLocks noChangeAspect="1"/>
          </p:cNvPicPr>
          <p:nvPr/>
        </p:nvPicPr>
        <p:blipFill>
          <a:blip r:embed="rId3"/>
          <a:stretch>
            <a:fillRect/>
          </a:stretch>
        </p:blipFill>
        <p:spPr>
          <a:xfrm>
            <a:off x="8312507" y="1015552"/>
            <a:ext cx="3414780" cy="3414780"/>
          </a:xfrm>
          <a:prstGeom prst="rect">
            <a:avLst/>
          </a:prstGeom>
        </p:spPr>
      </p:pic>
      <p:pic>
        <p:nvPicPr>
          <p:cNvPr id="2054" name="Picture 6" descr="Algorithmic Trading in Forex: Automated Trading Algorithms | LiteFinance">
            <a:extLst>
              <a:ext uri="{FF2B5EF4-FFF2-40B4-BE49-F238E27FC236}">
                <a16:creationId xmlns:a16="http://schemas.microsoft.com/office/drawing/2014/main" id="{A188FEFE-397E-0CCC-DABC-4760DEEFF7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94153" y="4342931"/>
            <a:ext cx="2839256" cy="154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8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D4949-42FB-35B9-591F-CDED972D50D5}"/>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DE415660-AB42-61E2-5C1D-3F9C2227C56C}"/>
              </a:ext>
            </a:extLst>
          </p:cNvPr>
          <p:cNvSpPr>
            <a:spLocks noGrp="1"/>
          </p:cNvSpPr>
          <p:nvPr>
            <p:ph type="title"/>
          </p:nvPr>
        </p:nvSpPr>
        <p:spPr>
          <a:xfrm>
            <a:off x="609600" y="587935"/>
            <a:ext cx="10972800" cy="1066800"/>
          </a:xfrm>
        </p:spPr>
        <p:txBody>
          <a:bodyPr/>
          <a:lstStyle/>
          <a:p>
            <a:r>
              <a:rPr lang="de-CH" dirty="0"/>
              <a:t>Sentiment Analyse</a:t>
            </a:r>
            <a:endParaRPr lang="en-US" dirty="0"/>
          </a:p>
        </p:txBody>
      </p:sp>
      <p:sp>
        <p:nvSpPr>
          <p:cNvPr id="8" name="Inhaltsplatzhalter 7">
            <a:extLst>
              <a:ext uri="{FF2B5EF4-FFF2-40B4-BE49-F238E27FC236}">
                <a16:creationId xmlns:a16="http://schemas.microsoft.com/office/drawing/2014/main" id="{D6733207-2CA6-1D58-A1AD-EF1A166947E3}"/>
              </a:ext>
            </a:extLst>
          </p:cNvPr>
          <p:cNvSpPr>
            <a:spLocks noGrp="1"/>
          </p:cNvSpPr>
          <p:nvPr>
            <p:ph idx="1"/>
          </p:nvPr>
        </p:nvSpPr>
        <p:spPr>
          <a:xfrm>
            <a:off x="479658" y="2600598"/>
            <a:ext cx="10972800" cy="4325112"/>
          </a:xfrm>
        </p:spPr>
        <p:txBody>
          <a:bodyPr>
            <a:normAutofit/>
          </a:bodyPr>
          <a:lstStyle/>
          <a:p>
            <a:pPr>
              <a:lnSpc>
                <a:spcPts val="1425"/>
              </a:lnSpc>
              <a:spcBef>
                <a:spcPts val="1200"/>
              </a:spcBef>
              <a:buNone/>
            </a:pPr>
            <a:r>
              <a:rPr lang="de-CH" sz="2400" b="0" dirty="0" err="1">
                <a:solidFill>
                  <a:srgbClr val="0000FF"/>
                </a:solidFill>
                <a:effectLst/>
                <a:latin typeface="Consolas" panose="020B0609020204030204" pitchFamily="49" charset="0"/>
              </a:rPr>
              <a:t>from</a:t>
            </a:r>
            <a:r>
              <a:rPr lang="de-CH" sz="2400" b="0" dirty="0">
                <a:solidFill>
                  <a:srgbClr val="000000"/>
                </a:solidFill>
                <a:effectLst/>
                <a:latin typeface="Consolas" panose="020B0609020204030204" pitchFamily="49" charset="0"/>
              </a:rPr>
              <a:t> </a:t>
            </a:r>
            <a:r>
              <a:rPr lang="de-CH" sz="2400" b="0" dirty="0" err="1">
                <a:solidFill>
                  <a:srgbClr val="000000"/>
                </a:solidFill>
                <a:effectLst/>
                <a:latin typeface="Consolas" panose="020B0609020204030204" pitchFamily="49" charset="0"/>
              </a:rPr>
              <a:t>textblob_de</a:t>
            </a:r>
            <a:r>
              <a:rPr lang="de-CH" sz="2400" b="0" dirty="0">
                <a:solidFill>
                  <a:srgbClr val="000000"/>
                </a:solidFill>
                <a:effectLst/>
                <a:latin typeface="Consolas" panose="020B0609020204030204" pitchFamily="49" charset="0"/>
              </a:rPr>
              <a:t> </a:t>
            </a:r>
            <a:r>
              <a:rPr lang="de-CH" sz="2400" b="0" dirty="0" err="1">
                <a:solidFill>
                  <a:srgbClr val="0000FF"/>
                </a:solidFill>
                <a:effectLst/>
                <a:latin typeface="Consolas" panose="020B0609020204030204" pitchFamily="49" charset="0"/>
              </a:rPr>
              <a:t>import</a:t>
            </a:r>
            <a:r>
              <a:rPr lang="de-CH" sz="2400" b="0" dirty="0">
                <a:solidFill>
                  <a:srgbClr val="000000"/>
                </a:solidFill>
                <a:effectLst/>
                <a:latin typeface="Consolas" panose="020B0609020204030204" pitchFamily="49" charset="0"/>
              </a:rPr>
              <a:t> </a:t>
            </a:r>
            <a:r>
              <a:rPr lang="de-CH" sz="2400" b="0" dirty="0" err="1">
                <a:solidFill>
                  <a:srgbClr val="000000"/>
                </a:solidFill>
                <a:effectLst/>
                <a:latin typeface="Consolas" panose="020B0609020204030204" pitchFamily="49" charset="0"/>
              </a:rPr>
              <a:t>TextBlobDE</a:t>
            </a:r>
            <a:r>
              <a:rPr lang="de-CH" sz="2400" b="0" dirty="0">
                <a:solidFill>
                  <a:srgbClr val="000000"/>
                </a:solidFill>
                <a:effectLst/>
                <a:latin typeface="Consolas" panose="020B0609020204030204" pitchFamily="49" charset="0"/>
              </a:rPr>
              <a:t> </a:t>
            </a:r>
            <a:r>
              <a:rPr lang="de-CH" sz="2400" b="0" dirty="0" err="1">
                <a:solidFill>
                  <a:srgbClr val="0000FF"/>
                </a:solidFill>
                <a:effectLst/>
                <a:latin typeface="Consolas" panose="020B0609020204030204" pitchFamily="49" charset="0"/>
              </a:rPr>
              <a:t>as</a:t>
            </a:r>
            <a:r>
              <a:rPr lang="de-CH" sz="2400" b="0" dirty="0">
                <a:solidFill>
                  <a:srgbClr val="000000"/>
                </a:solidFill>
                <a:effectLst/>
                <a:latin typeface="Consolas" panose="020B0609020204030204" pitchFamily="49" charset="0"/>
              </a:rPr>
              <a:t> </a:t>
            </a:r>
            <a:r>
              <a:rPr lang="de-CH" sz="2400" b="0" dirty="0" err="1">
                <a:solidFill>
                  <a:srgbClr val="000000"/>
                </a:solidFill>
                <a:effectLst/>
                <a:latin typeface="Consolas" panose="020B0609020204030204" pitchFamily="49" charset="0"/>
              </a:rPr>
              <a:t>TextBlob</a:t>
            </a:r>
            <a:r>
              <a:rPr lang="de-CH" sz="2400" b="0" dirty="0">
                <a:solidFill>
                  <a:srgbClr val="000000"/>
                </a:solidFill>
                <a:effectLst/>
                <a:latin typeface="Consolas" panose="020B0609020204030204" pitchFamily="49" charset="0"/>
              </a:rPr>
              <a:t> </a:t>
            </a:r>
            <a:br>
              <a:rPr lang="de-CH" sz="2400" b="0" dirty="0">
                <a:solidFill>
                  <a:srgbClr val="000000"/>
                </a:solidFill>
                <a:effectLst/>
                <a:latin typeface="Consolas" panose="020B0609020204030204" pitchFamily="49" charset="0"/>
              </a:rPr>
            </a:br>
            <a:endParaRPr lang="de-CH" sz="2400" b="0" dirty="0">
              <a:solidFill>
                <a:srgbClr val="000000"/>
              </a:solidFill>
              <a:effectLst/>
              <a:latin typeface="Consolas" panose="020B0609020204030204" pitchFamily="49" charset="0"/>
            </a:endParaRPr>
          </a:p>
          <a:p>
            <a:pPr>
              <a:lnSpc>
                <a:spcPts val="1425"/>
              </a:lnSpc>
              <a:spcBef>
                <a:spcPts val="1200"/>
              </a:spcBef>
              <a:buNone/>
            </a:pPr>
            <a:r>
              <a:rPr lang="de-CH" sz="2400" b="0" dirty="0" err="1">
                <a:solidFill>
                  <a:srgbClr val="000000"/>
                </a:solidFill>
                <a:effectLst/>
                <a:latin typeface="Consolas" panose="020B0609020204030204" pitchFamily="49" charset="0"/>
              </a:rPr>
              <a:t>text</a:t>
            </a:r>
            <a:r>
              <a:rPr lang="de-CH" sz="2400" b="0" dirty="0">
                <a:solidFill>
                  <a:srgbClr val="000000"/>
                </a:solidFill>
                <a:effectLst/>
                <a:latin typeface="Consolas" panose="020B0609020204030204" pitchFamily="49" charset="0"/>
              </a:rPr>
              <a:t> = </a:t>
            </a:r>
            <a:r>
              <a:rPr lang="de-CH" sz="2400" b="0" dirty="0">
                <a:solidFill>
                  <a:srgbClr val="A31515"/>
                </a:solidFill>
                <a:effectLst/>
                <a:latin typeface="Consolas" panose="020B0609020204030204" pitchFamily="49" charset="0"/>
              </a:rPr>
              <a:t>"Dieser Sonderwochentag ist grandios!"</a:t>
            </a:r>
            <a:endParaRPr lang="de-CH" sz="2400" b="0" dirty="0">
              <a:solidFill>
                <a:srgbClr val="000000"/>
              </a:solidFill>
              <a:effectLst/>
              <a:latin typeface="Consolas" panose="020B0609020204030204" pitchFamily="49" charset="0"/>
            </a:endParaRPr>
          </a:p>
          <a:p>
            <a:pPr>
              <a:lnSpc>
                <a:spcPts val="1425"/>
              </a:lnSpc>
              <a:spcBef>
                <a:spcPts val="1200"/>
              </a:spcBef>
              <a:buNone/>
            </a:pPr>
            <a:endParaRPr lang="de-CH" sz="2400" b="0" dirty="0">
              <a:solidFill>
                <a:srgbClr val="000000"/>
              </a:solidFill>
              <a:effectLst/>
              <a:latin typeface="Consolas" panose="020B0609020204030204" pitchFamily="49" charset="0"/>
            </a:endParaRPr>
          </a:p>
          <a:p>
            <a:pPr>
              <a:lnSpc>
                <a:spcPts val="1425"/>
              </a:lnSpc>
              <a:spcBef>
                <a:spcPts val="1200"/>
              </a:spcBef>
              <a:buNone/>
            </a:pPr>
            <a:r>
              <a:rPr lang="de-CH" sz="2400" b="0" dirty="0" err="1">
                <a:solidFill>
                  <a:srgbClr val="000000"/>
                </a:solidFill>
                <a:effectLst/>
                <a:latin typeface="Consolas" panose="020B0609020204030204" pitchFamily="49" charset="0"/>
              </a:rPr>
              <a:t>blob</a:t>
            </a:r>
            <a:r>
              <a:rPr lang="de-CH" sz="2400" b="0" dirty="0">
                <a:solidFill>
                  <a:srgbClr val="000000"/>
                </a:solidFill>
                <a:effectLst/>
                <a:latin typeface="Consolas" panose="020B0609020204030204" pitchFamily="49" charset="0"/>
              </a:rPr>
              <a:t> = </a:t>
            </a:r>
            <a:r>
              <a:rPr lang="de-CH" sz="2400" b="0" dirty="0" err="1">
                <a:solidFill>
                  <a:srgbClr val="000000"/>
                </a:solidFill>
                <a:effectLst/>
                <a:latin typeface="Consolas" panose="020B0609020204030204" pitchFamily="49" charset="0"/>
              </a:rPr>
              <a:t>TextBlob</a:t>
            </a:r>
            <a:r>
              <a:rPr lang="de-CH" sz="2400" b="0" dirty="0">
                <a:solidFill>
                  <a:srgbClr val="000000"/>
                </a:solidFill>
                <a:effectLst/>
                <a:latin typeface="Consolas" panose="020B0609020204030204" pitchFamily="49" charset="0"/>
              </a:rPr>
              <a:t>(</a:t>
            </a:r>
            <a:r>
              <a:rPr lang="de-CH" sz="2400" b="0" dirty="0" err="1">
                <a:solidFill>
                  <a:srgbClr val="000000"/>
                </a:solidFill>
                <a:effectLst/>
                <a:latin typeface="Consolas" panose="020B0609020204030204" pitchFamily="49" charset="0"/>
              </a:rPr>
              <a:t>text</a:t>
            </a:r>
            <a:r>
              <a:rPr lang="de-CH" sz="2400" b="0" dirty="0">
                <a:solidFill>
                  <a:srgbClr val="000000"/>
                </a:solidFill>
                <a:effectLst/>
                <a:latin typeface="Consolas" panose="020B0609020204030204" pitchFamily="49" charset="0"/>
              </a:rPr>
              <a:t>)</a:t>
            </a:r>
          </a:p>
          <a:p>
            <a:pPr>
              <a:lnSpc>
                <a:spcPts val="1425"/>
              </a:lnSpc>
              <a:spcBef>
                <a:spcPts val="1200"/>
              </a:spcBef>
              <a:buNone/>
            </a:pPr>
            <a:r>
              <a:rPr lang="de-CH" sz="2400" b="0" dirty="0" err="1">
                <a:solidFill>
                  <a:srgbClr val="000000"/>
                </a:solidFill>
                <a:effectLst/>
                <a:latin typeface="Consolas" panose="020B0609020204030204" pitchFamily="49" charset="0"/>
              </a:rPr>
              <a:t>sentences</a:t>
            </a:r>
            <a:r>
              <a:rPr lang="de-CH" sz="2400" b="0" dirty="0">
                <a:solidFill>
                  <a:srgbClr val="000000"/>
                </a:solidFill>
                <a:effectLst/>
                <a:latin typeface="Consolas" panose="020B0609020204030204" pitchFamily="49" charset="0"/>
              </a:rPr>
              <a:t> = </a:t>
            </a:r>
            <a:r>
              <a:rPr lang="de-CH" sz="2400" b="0" dirty="0" err="1">
                <a:solidFill>
                  <a:srgbClr val="000000"/>
                </a:solidFill>
                <a:effectLst/>
                <a:latin typeface="Consolas" panose="020B0609020204030204" pitchFamily="49" charset="0"/>
              </a:rPr>
              <a:t>blob.sentences</a:t>
            </a:r>
            <a:br>
              <a:rPr lang="de-CH" sz="2400" b="0" dirty="0">
                <a:solidFill>
                  <a:srgbClr val="000000"/>
                </a:solidFill>
                <a:effectLst/>
                <a:latin typeface="Consolas" panose="020B0609020204030204" pitchFamily="49" charset="0"/>
              </a:rPr>
            </a:br>
            <a:endParaRPr lang="de-CH" sz="2400" b="0" dirty="0">
              <a:solidFill>
                <a:srgbClr val="000000"/>
              </a:solidFill>
              <a:effectLst/>
              <a:latin typeface="Consolas" panose="020B0609020204030204" pitchFamily="49" charset="0"/>
            </a:endParaRPr>
          </a:p>
          <a:p>
            <a:pPr>
              <a:lnSpc>
                <a:spcPts val="1425"/>
              </a:lnSpc>
              <a:spcBef>
                <a:spcPts val="1200"/>
              </a:spcBef>
              <a:buNone/>
            </a:pPr>
            <a:r>
              <a:rPr lang="de-CH" sz="2400" b="0" dirty="0" err="1">
                <a:solidFill>
                  <a:srgbClr val="0000FF"/>
                </a:solidFill>
                <a:effectLst/>
                <a:latin typeface="Consolas" panose="020B0609020204030204" pitchFamily="49" charset="0"/>
              </a:rPr>
              <a:t>for</a:t>
            </a:r>
            <a:r>
              <a:rPr lang="de-CH" sz="2400" b="0" dirty="0">
                <a:solidFill>
                  <a:srgbClr val="000000"/>
                </a:solidFill>
                <a:effectLst/>
                <a:latin typeface="Consolas" panose="020B0609020204030204" pitchFamily="49" charset="0"/>
              </a:rPr>
              <a:t> i </a:t>
            </a:r>
            <a:r>
              <a:rPr lang="de-CH" sz="2400" b="0" dirty="0">
                <a:solidFill>
                  <a:srgbClr val="0000FF"/>
                </a:solidFill>
                <a:effectLst/>
                <a:latin typeface="Consolas" panose="020B0609020204030204" pitchFamily="49" charset="0"/>
              </a:rPr>
              <a:t>in</a:t>
            </a:r>
            <a:r>
              <a:rPr lang="de-CH" sz="2400" b="0" dirty="0">
                <a:solidFill>
                  <a:srgbClr val="000000"/>
                </a:solidFill>
                <a:effectLst/>
                <a:latin typeface="Consolas" panose="020B0609020204030204" pitchFamily="49" charset="0"/>
              </a:rPr>
              <a:t> </a:t>
            </a:r>
            <a:r>
              <a:rPr lang="de-CH" sz="2400" b="0" dirty="0" err="1">
                <a:solidFill>
                  <a:srgbClr val="000000"/>
                </a:solidFill>
                <a:effectLst/>
                <a:latin typeface="Consolas" panose="020B0609020204030204" pitchFamily="49" charset="0"/>
              </a:rPr>
              <a:t>range</a:t>
            </a:r>
            <a:r>
              <a:rPr lang="de-CH" sz="2400" b="0" dirty="0">
                <a:solidFill>
                  <a:srgbClr val="000000"/>
                </a:solidFill>
                <a:effectLst/>
                <a:latin typeface="Consolas" panose="020B0609020204030204" pitchFamily="49" charset="0"/>
              </a:rPr>
              <a:t>(</a:t>
            </a:r>
            <a:r>
              <a:rPr lang="de-CH" sz="2400" b="0" dirty="0" err="1">
                <a:solidFill>
                  <a:srgbClr val="000000"/>
                </a:solidFill>
                <a:effectLst/>
                <a:latin typeface="Consolas" panose="020B0609020204030204" pitchFamily="49" charset="0"/>
              </a:rPr>
              <a:t>len</a:t>
            </a:r>
            <a:r>
              <a:rPr lang="de-CH" sz="2400" b="0" dirty="0">
                <a:solidFill>
                  <a:srgbClr val="000000"/>
                </a:solidFill>
                <a:effectLst/>
                <a:latin typeface="Consolas" panose="020B0609020204030204" pitchFamily="49" charset="0"/>
              </a:rPr>
              <a:t>(</a:t>
            </a:r>
            <a:r>
              <a:rPr lang="de-CH" sz="2400" b="0" dirty="0" err="1">
                <a:solidFill>
                  <a:srgbClr val="000000"/>
                </a:solidFill>
                <a:effectLst/>
                <a:latin typeface="Consolas" panose="020B0609020204030204" pitchFamily="49" charset="0"/>
              </a:rPr>
              <a:t>sentences</a:t>
            </a:r>
            <a:r>
              <a:rPr lang="de-CH" sz="2400" b="0" dirty="0">
                <a:solidFill>
                  <a:srgbClr val="000000"/>
                </a:solidFill>
                <a:effectLst/>
                <a:latin typeface="Consolas" panose="020B0609020204030204" pitchFamily="49" charset="0"/>
              </a:rPr>
              <a:t>)):</a:t>
            </a:r>
          </a:p>
          <a:p>
            <a:pPr>
              <a:lnSpc>
                <a:spcPts val="1425"/>
              </a:lnSpc>
              <a:spcBef>
                <a:spcPts val="1200"/>
              </a:spcBef>
              <a:buNone/>
            </a:pPr>
            <a:r>
              <a:rPr lang="de-CH" sz="2400" b="0" dirty="0">
                <a:solidFill>
                  <a:srgbClr val="000000"/>
                </a:solidFill>
                <a:effectLst/>
                <a:latin typeface="Consolas" panose="020B0609020204030204" pitchFamily="49" charset="0"/>
              </a:rPr>
              <a:t>    </a:t>
            </a:r>
            <a:r>
              <a:rPr lang="de-CH" sz="2400" b="0" dirty="0" err="1">
                <a:solidFill>
                  <a:srgbClr val="000000"/>
                </a:solidFill>
                <a:effectLst/>
                <a:latin typeface="Consolas" panose="020B0609020204030204" pitchFamily="49" charset="0"/>
              </a:rPr>
              <a:t>print</a:t>
            </a:r>
            <a:r>
              <a:rPr lang="de-CH" sz="2400" b="0" dirty="0">
                <a:solidFill>
                  <a:srgbClr val="000000"/>
                </a:solidFill>
                <a:effectLst/>
                <a:latin typeface="Consolas" panose="020B0609020204030204" pitchFamily="49" charset="0"/>
              </a:rPr>
              <a:t>(</a:t>
            </a:r>
            <a:r>
              <a:rPr lang="de-CH" sz="2400" b="0" dirty="0">
                <a:solidFill>
                  <a:srgbClr val="A31515"/>
                </a:solidFill>
                <a:effectLst/>
                <a:latin typeface="Consolas" panose="020B0609020204030204" pitchFamily="49" charset="0"/>
              </a:rPr>
              <a:t>"Satz "</a:t>
            </a:r>
            <a:r>
              <a:rPr lang="de-CH" sz="2400" b="0" dirty="0">
                <a:solidFill>
                  <a:srgbClr val="000000"/>
                </a:solidFill>
                <a:effectLst/>
                <a:latin typeface="Consolas" panose="020B0609020204030204" pitchFamily="49" charset="0"/>
              </a:rPr>
              <a:t>, i , </a:t>
            </a:r>
            <a:r>
              <a:rPr lang="de-CH" sz="2400" b="0" dirty="0">
                <a:solidFill>
                  <a:srgbClr val="A31515"/>
                </a:solidFill>
                <a:effectLst/>
                <a:latin typeface="Consolas" panose="020B0609020204030204" pitchFamily="49" charset="0"/>
              </a:rPr>
              <a:t>":"</a:t>
            </a:r>
            <a:r>
              <a:rPr lang="de-CH" sz="2400" b="0" dirty="0">
                <a:solidFill>
                  <a:srgbClr val="000000"/>
                </a:solidFill>
                <a:effectLst/>
                <a:latin typeface="Consolas" panose="020B0609020204030204" pitchFamily="49" charset="0"/>
              </a:rPr>
              <a:t>, </a:t>
            </a:r>
            <a:r>
              <a:rPr lang="de-CH" sz="2400" b="0" dirty="0" err="1">
                <a:solidFill>
                  <a:srgbClr val="000000"/>
                </a:solidFill>
                <a:effectLst/>
                <a:latin typeface="Consolas" panose="020B0609020204030204" pitchFamily="49" charset="0"/>
              </a:rPr>
              <a:t>sentences</a:t>
            </a:r>
            <a:r>
              <a:rPr lang="de-CH" sz="2400" b="0" dirty="0">
                <a:solidFill>
                  <a:srgbClr val="000000"/>
                </a:solidFill>
                <a:effectLst/>
                <a:latin typeface="Consolas" panose="020B0609020204030204" pitchFamily="49" charset="0"/>
              </a:rPr>
              <a:t>[i])</a:t>
            </a:r>
          </a:p>
          <a:p>
            <a:pPr>
              <a:lnSpc>
                <a:spcPts val="1425"/>
              </a:lnSpc>
              <a:spcBef>
                <a:spcPts val="1200"/>
              </a:spcBef>
              <a:buNone/>
            </a:pPr>
            <a:r>
              <a:rPr lang="de-CH" sz="2400" b="0" dirty="0">
                <a:solidFill>
                  <a:srgbClr val="000000"/>
                </a:solidFill>
                <a:effectLst/>
                <a:latin typeface="Consolas" panose="020B0609020204030204" pitchFamily="49" charset="0"/>
              </a:rPr>
              <a:t>    </a:t>
            </a:r>
            <a:r>
              <a:rPr lang="de-CH" sz="2400" b="0" dirty="0" err="1">
                <a:solidFill>
                  <a:srgbClr val="000000"/>
                </a:solidFill>
                <a:effectLst/>
                <a:latin typeface="Consolas" panose="020B0609020204030204" pitchFamily="49" charset="0"/>
              </a:rPr>
              <a:t>print</a:t>
            </a:r>
            <a:r>
              <a:rPr lang="de-CH" sz="2400" b="0" dirty="0">
                <a:solidFill>
                  <a:srgbClr val="000000"/>
                </a:solidFill>
                <a:effectLst/>
                <a:latin typeface="Consolas" panose="020B0609020204030204" pitchFamily="49" charset="0"/>
              </a:rPr>
              <a:t>(</a:t>
            </a:r>
            <a:r>
              <a:rPr lang="de-CH" sz="2400" b="0" dirty="0">
                <a:solidFill>
                  <a:srgbClr val="A31515"/>
                </a:solidFill>
                <a:effectLst/>
                <a:latin typeface="Consolas" panose="020B0609020204030204" pitchFamily="49" charset="0"/>
              </a:rPr>
              <a:t>"Sentiment: "</a:t>
            </a:r>
            <a:r>
              <a:rPr lang="de-CH" sz="2400" b="0" dirty="0">
                <a:solidFill>
                  <a:srgbClr val="000000"/>
                </a:solidFill>
                <a:effectLst/>
                <a:latin typeface="Consolas" panose="020B0609020204030204" pitchFamily="49" charset="0"/>
              </a:rPr>
              <a:t>, </a:t>
            </a:r>
            <a:r>
              <a:rPr lang="de-CH" sz="2400" b="0" dirty="0" err="1">
                <a:solidFill>
                  <a:srgbClr val="000000"/>
                </a:solidFill>
                <a:effectLst/>
                <a:latin typeface="Consolas" panose="020B0609020204030204" pitchFamily="49" charset="0"/>
              </a:rPr>
              <a:t>sentences</a:t>
            </a:r>
            <a:r>
              <a:rPr lang="de-CH" sz="2400" b="0" dirty="0">
                <a:solidFill>
                  <a:srgbClr val="000000"/>
                </a:solidFill>
                <a:effectLst/>
                <a:latin typeface="Consolas" panose="020B0609020204030204" pitchFamily="49" charset="0"/>
              </a:rPr>
              <a:t>[i].</a:t>
            </a:r>
            <a:r>
              <a:rPr lang="de-CH" sz="2400" b="0" dirty="0" err="1">
                <a:solidFill>
                  <a:srgbClr val="000000"/>
                </a:solidFill>
                <a:effectLst/>
                <a:latin typeface="Consolas" panose="020B0609020204030204" pitchFamily="49" charset="0"/>
              </a:rPr>
              <a:t>sentiment.polarity</a:t>
            </a:r>
            <a:r>
              <a:rPr lang="de-CH" sz="2400" b="0" dirty="0">
                <a:solidFill>
                  <a:srgbClr val="000000"/>
                </a:solidFill>
                <a:effectLst/>
                <a:latin typeface="Consolas" panose="020B0609020204030204" pitchFamily="49" charset="0"/>
              </a:rPr>
              <a:t>)</a:t>
            </a:r>
            <a:br>
              <a:rPr lang="de-CH" sz="2400" dirty="0">
                <a:solidFill>
                  <a:srgbClr val="000000"/>
                </a:solidFill>
                <a:latin typeface="Consolas" panose="020B0609020204030204" pitchFamily="49" charset="0"/>
              </a:rPr>
            </a:br>
            <a:endParaRPr lang="de-CH" sz="2400" dirty="0">
              <a:solidFill>
                <a:srgbClr val="000000"/>
              </a:solidFill>
              <a:latin typeface="Consolas" panose="020B0609020204030204" pitchFamily="49" charset="0"/>
            </a:endParaRPr>
          </a:p>
          <a:p>
            <a:pPr>
              <a:lnSpc>
                <a:spcPts val="1425"/>
              </a:lnSpc>
              <a:spcBef>
                <a:spcPts val="1200"/>
              </a:spcBef>
              <a:buNone/>
            </a:pPr>
            <a:r>
              <a:rPr lang="de-CH" sz="2400" dirty="0" err="1">
                <a:solidFill>
                  <a:srgbClr val="000000"/>
                </a:solidFill>
                <a:latin typeface="Consolas" panose="020B0609020204030204" pitchFamily="49" charset="0"/>
              </a:rPr>
              <a:t>print</a:t>
            </a:r>
            <a:r>
              <a:rPr lang="de-CH" sz="2400" dirty="0">
                <a:solidFill>
                  <a:srgbClr val="000000"/>
                </a:solidFill>
                <a:latin typeface="Consolas" panose="020B0609020204030204" pitchFamily="49" charset="0"/>
              </a:rPr>
              <a:t>(</a:t>
            </a:r>
            <a:r>
              <a:rPr lang="de-CH" sz="2400" dirty="0">
                <a:solidFill>
                  <a:srgbClr val="A31515"/>
                </a:solidFill>
                <a:latin typeface="Consolas" panose="020B0609020204030204" pitchFamily="49" charset="0"/>
              </a:rPr>
              <a:t>"Gesamt-Sentiment </a:t>
            </a:r>
            <a:r>
              <a:rPr lang="de-CH" sz="2400" dirty="0">
                <a:solidFill>
                  <a:srgbClr val="000000"/>
                </a:solidFill>
                <a:latin typeface="Consolas" panose="020B0609020204030204" pitchFamily="49" charset="0"/>
              </a:rPr>
              <a:t>:", </a:t>
            </a:r>
            <a:r>
              <a:rPr lang="de-CH" sz="2400" dirty="0" err="1">
                <a:solidFill>
                  <a:srgbClr val="000000"/>
                </a:solidFill>
                <a:latin typeface="Consolas" panose="020B0609020204030204" pitchFamily="49" charset="0"/>
              </a:rPr>
              <a:t>blob.sentiment.polarity</a:t>
            </a:r>
            <a:r>
              <a:rPr lang="de-CH" sz="2400" dirty="0">
                <a:solidFill>
                  <a:srgbClr val="000000"/>
                </a:solidFill>
                <a:latin typeface="Consolas" panose="020B0609020204030204" pitchFamily="49" charset="0"/>
              </a:rPr>
              <a:t>)</a:t>
            </a:r>
            <a:endParaRPr lang="de-CH" sz="2400" b="0" dirty="0">
              <a:solidFill>
                <a:srgbClr val="000000"/>
              </a:solidFill>
              <a:effectLst/>
              <a:latin typeface="Consolas" panose="020B0609020204030204" pitchFamily="49" charset="0"/>
            </a:endParaRPr>
          </a:p>
        </p:txBody>
      </p:sp>
      <p:sp>
        <p:nvSpPr>
          <p:cNvPr id="2" name="Pfeil: nach unten 1">
            <a:extLst>
              <a:ext uri="{FF2B5EF4-FFF2-40B4-BE49-F238E27FC236}">
                <a16:creationId xmlns:a16="http://schemas.microsoft.com/office/drawing/2014/main" id="{6FAE876A-906D-B9CC-5885-BB7401202E64}"/>
              </a:ext>
            </a:extLst>
          </p:cNvPr>
          <p:cNvSpPr/>
          <p:nvPr/>
        </p:nvSpPr>
        <p:spPr>
          <a:xfrm rot="5400000">
            <a:off x="7386034" y="3412906"/>
            <a:ext cx="476519" cy="10947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D1EF2C86-C6AB-7F62-8B77-FAAFB1313D98}"/>
              </a:ext>
            </a:extLst>
          </p:cNvPr>
          <p:cNvSpPr txBox="1"/>
          <p:nvPr/>
        </p:nvSpPr>
        <p:spPr>
          <a:xfrm>
            <a:off x="8404995" y="3744813"/>
            <a:ext cx="3376188" cy="430887"/>
          </a:xfrm>
          <a:prstGeom prst="rect">
            <a:avLst/>
          </a:prstGeom>
          <a:noFill/>
        </p:spPr>
        <p:txBody>
          <a:bodyPr wrap="square">
            <a:spAutoFit/>
          </a:bodyPr>
          <a:lstStyle/>
          <a:p>
            <a:r>
              <a:rPr lang="de-CH" sz="2200" b="0" dirty="0">
                <a:solidFill>
                  <a:srgbClr val="000000"/>
                </a:solidFill>
                <a:effectLst/>
                <a:latin typeface="Consolas" panose="020B0609020204030204" pitchFamily="49" charset="0"/>
              </a:rPr>
              <a:t>Satzweise Sentiment</a:t>
            </a:r>
            <a:endParaRPr lang="de-CH" sz="2200" dirty="0"/>
          </a:p>
        </p:txBody>
      </p:sp>
      <p:sp>
        <p:nvSpPr>
          <p:cNvPr id="7" name="Textfeld 6">
            <a:extLst>
              <a:ext uri="{FF2B5EF4-FFF2-40B4-BE49-F238E27FC236}">
                <a16:creationId xmlns:a16="http://schemas.microsoft.com/office/drawing/2014/main" id="{F87C7B45-0F67-03AF-03A6-668EDE818CD8}"/>
              </a:ext>
            </a:extLst>
          </p:cNvPr>
          <p:cNvSpPr txBox="1"/>
          <p:nvPr/>
        </p:nvSpPr>
        <p:spPr>
          <a:xfrm>
            <a:off x="8298304" y="936669"/>
            <a:ext cx="6094926" cy="369332"/>
          </a:xfrm>
          <a:prstGeom prst="rect">
            <a:avLst/>
          </a:prstGeom>
          <a:noFill/>
        </p:spPr>
        <p:txBody>
          <a:bodyPr wrap="square">
            <a:spAutoFit/>
          </a:bodyPr>
          <a:lstStyle/>
          <a:p>
            <a:r>
              <a:rPr lang="de-CH" dirty="0"/>
              <a:t>Ordner NLP / Sentiment Beispiel.py</a:t>
            </a:r>
          </a:p>
        </p:txBody>
      </p:sp>
    </p:spTree>
    <p:extLst>
      <p:ext uri="{BB962C8B-B14F-4D97-AF65-F5344CB8AC3E}">
        <p14:creationId xmlns:p14="http://schemas.microsoft.com/office/powerpoint/2010/main" val="52701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3F646-4CCF-FBC7-522A-95B494B9BEA6}"/>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13636946-5568-6E33-DA75-0AB0F21326AA}"/>
              </a:ext>
            </a:extLst>
          </p:cNvPr>
          <p:cNvSpPr>
            <a:spLocks noGrp="1"/>
          </p:cNvSpPr>
          <p:nvPr>
            <p:ph type="title"/>
          </p:nvPr>
        </p:nvSpPr>
        <p:spPr>
          <a:xfrm>
            <a:off x="609600" y="587935"/>
            <a:ext cx="10972800" cy="1066800"/>
          </a:xfrm>
        </p:spPr>
        <p:txBody>
          <a:bodyPr/>
          <a:lstStyle/>
          <a:p>
            <a:r>
              <a:rPr lang="de-CH" dirty="0"/>
              <a:t>Ein "geharnischter Brief"</a:t>
            </a:r>
            <a:endParaRPr lang="en-US" dirty="0"/>
          </a:p>
        </p:txBody>
      </p:sp>
      <p:sp>
        <p:nvSpPr>
          <p:cNvPr id="8" name="Inhaltsplatzhalter 7">
            <a:extLst>
              <a:ext uri="{FF2B5EF4-FFF2-40B4-BE49-F238E27FC236}">
                <a16:creationId xmlns:a16="http://schemas.microsoft.com/office/drawing/2014/main" id="{810AC27F-34E0-17C4-28B8-E8D258B9BA7E}"/>
              </a:ext>
            </a:extLst>
          </p:cNvPr>
          <p:cNvSpPr>
            <a:spLocks noGrp="1"/>
          </p:cNvSpPr>
          <p:nvPr>
            <p:ph idx="1"/>
          </p:nvPr>
        </p:nvSpPr>
        <p:spPr>
          <a:xfrm>
            <a:off x="537613" y="2060620"/>
            <a:ext cx="10972800" cy="4209445"/>
          </a:xfrm>
        </p:spPr>
        <p:txBody>
          <a:bodyPr>
            <a:normAutofit fontScale="62500" lnSpcReduction="20000"/>
          </a:bodyPr>
          <a:lstStyle/>
          <a:p>
            <a:pPr marL="109728" indent="0">
              <a:buNone/>
            </a:pPr>
            <a:r>
              <a:rPr lang="de-CH" dirty="0"/>
              <a:t>Liebe G25s. </a:t>
            </a:r>
          </a:p>
          <a:p>
            <a:pPr marL="109728" indent="0">
              <a:buNone/>
            </a:pPr>
            <a:r>
              <a:rPr lang="de-CH" dirty="0"/>
              <a:t> </a:t>
            </a:r>
          </a:p>
          <a:p>
            <a:pPr marL="109728" indent="0">
              <a:buNone/>
            </a:pPr>
            <a:r>
              <a:rPr lang="de-CH" dirty="0"/>
              <a:t>Ich muss euch dringendst auffordern, beim Betreten des Zimmers 010 mehr Vorsicht walten zu lassen. Es ist nun bereits zum x-ten mal passiert, dass Schüler aus eurer Klasse während meines Unterrichts (und notabene vor dem Klingeln) auf mitunter </a:t>
            </a:r>
            <a:r>
              <a:rPr lang="de-CH" dirty="0" err="1"/>
              <a:t>tolpatschige</a:t>
            </a:r>
            <a:r>
              <a:rPr lang="de-CH" dirty="0"/>
              <a:t> Art und Weise die Türe geöffnet haben und ins Zimmer gelaufen sind, um dann festzustellen, dass ich am unterrichten bin. </a:t>
            </a:r>
          </a:p>
          <a:p>
            <a:pPr marL="109728" indent="0">
              <a:buNone/>
            </a:pPr>
            <a:endParaRPr lang="de-CH" dirty="0"/>
          </a:p>
          <a:p>
            <a:pPr marL="109728" indent="0">
              <a:buNone/>
            </a:pPr>
            <a:r>
              <a:rPr lang="de-CH" dirty="0"/>
              <a:t>Das ist seit Beginn dieses Semesters gefühlt jede 2. Woche passiert. Meine bisher in Grenzen gehaltene Verärgerung darüber habe ich jeweils kundgetan, leider mit begrenzter Wirkung.</a:t>
            </a:r>
          </a:p>
          <a:p>
            <a:pPr marL="109728" indent="0">
              <a:buNone/>
            </a:pPr>
            <a:r>
              <a:rPr lang="de-CH" dirty="0"/>
              <a:t>  </a:t>
            </a:r>
          </a:p>
          <a:p>
            <a:pPr marL="109728" indent="0">
              <a:buNone/>
            </a:pPr>
            <a:r>
              <a:rPr lang="de-CH" dirty="0"/>
              <a:t>Ich muss hier protestieren, das geht so nicht. Ich will euch darauf hinweisen, dass ihr Schulzimmer nicht einfach aufreissen und reinplatzen dürft. Schon gar nicht, wenn die Schulstunden noch nicht zu Ende sind. </a:t>
            </a:r>
          </a:p>
          <a:p>
            <a:pPr marL="109728" indent="0">
              <a:buNone/>
            </a:pPr>
            <a:r>
              <a:rPr lang="de-CH" dirty="0"/>
              <a:t> </a:t>
            </a:r>
          </a:p>
          <a:p>
            <a:pPr marL="109728" indent="0">
              <a:buNone/>
            </a:pPr>
            <a:r>
              <a:rPr lang="de-CH" dirty="0"/>
              <a:t>In dem Sinne, ich hoffe auf Einsicht. Ich schätze eure Klasse sehr, ihr habt viel Energie und seid begeisterungsfähig. Aber ihr müsst hier besser aufpassen und mehr Rücksicht walten lassen. </a:t>
            </a:r>
          </a:p>
          <a:p>
            <a:pPr marL="109728" indent="0">
              <a:buNone/>
            </a:pPr>
            <a:r>
              <a:rPr lang="de-CH" dirty="0"/>
              <a:t>  </a:t>
            </a:r>
          </a:p>
          <a:p>
            <a:pPr marL="109728" indent="0">
              <a:buNone/>
            </a:pPr>
            <a:endParaRPr lang="de-CH"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0305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547769"/>
            <a:ext cx="10972800" cy="1066800"/>
          </a:xfrm>
        </p:spPr>
        <p:txBody>
          <a:bodyPr>
            <a:normAutofit/>
          </a:bodyPr>
          <a:lstStyle/>
          <a:p>
            <a:r>
              <a:rPr lang="de-CH" dirty="0"/>
              <a:t>"IT/Data/Tech" hat die Wirtschaft "übernommen"</a:t>
            </a:r>
            <a:endParaRPr lang="en-US" dirty="0"/>
          </a:p>
        </p:txBody>
      </p:sp>
      <p:pic>
        <p:nvPicPr>
          <p:cNvPr id="5" name="Grafik 4" descr="Ein Bild, das Text, Screenshot, Schrift enthält.&#10;&#10;KI-generierte Inhalte können fehlerhaft sein.">
            <a:extLst>
              <a:ext uri="{FF2B5EF4-FFF2-40B4-BE49-F238E27FC236}">
                <a16:creationId xmlns:a16="http://schemas.microsoft.com/office/drawing/2014/main" id="{5011BF21-1324-0765-1079-3EA3F6CC8E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1429" y="1811176"/>
            <a:ext cx="3534514" cy="4499055"/>
          </a:xfrm>
          <a:prstGeom prst="rect">
            <a:avLst/>
          </a:prstGeom>
        </p:spPr>
      </p:pic>
      <p:pic>
        <p:nvPicPr>
          <p:cNvPr id="7" name="Grafik 6">
            <a:extLst>
              <a:ext uri="{FF2B5EF4-FFF2-40B4-BE49-F238E27FC236}">
                <a16:creationId xmlns:a16="http://schemas.microsoft.com/office/drawing/2014/main" id="{1D9B6F7A-F678-7843-6C39-62A1201CB5FE}"/>
              </a:ext>
            </a:extLst>
          </p:cNvPr>
          <p:cNvPicPr>
            <a:picLocks noChangeAspect="1"/>
          </p:cNvPicPr>
          <p:nvPr/>
        </p:nvPicPr>
        <p:blipFill>
          <a:blip r:embed="rId4"/>
          <a:stretch>
            <a:fillRect/>
          </a:stretch>
        </p:blipFill>
        <p:spPr>
          <a:xfrm>
            <a:off x="1963773" y="1712873"/>
            <a:ext cx="2541965" cy="4499054"/>
          </a:xfrm>
          <a:prstGeom prst="rect">
            <a:avLst/>
          </a:prstGeom>
        </p:spPr>
      </p:pic>
      <p:sp>
        <p:nvSpPr>
          <p:cNvPr id="4" name="Textfeld 3">
            <a:extLst>
              <a:ext uri="{FF2B5EF4-FFF2-40B4-BE49-F238E27FC236}">
                <a16:creationId xmlns:a16="http://schemas.microsoft.com/office/drawing/2014/main" id="{1C65A2DE-714D-F750-E340-8C428ECC4E0A}"/>
              </a:ext>
            </a:extLst>
          </p:cNvPr>
          <p:cNvSpPr txBox="1"/>
          <p:nvPr/>
        </p:nvSpPr>
        <p:spPr>
          <a:xfrm>
            <a:off x="3735495" y="6211927"/>
            <a:ext cx="1376084" cy="323165"/>
          </a:xfrm>
          <a:prstGeom prst="rect">
            <a:avLst/>
          </a:prstGeom>
          <a:noFill/>
        </p:spPr>
        <p:txBody>
          <a:bodyPr wrap="square">
            <a:spAutoFit/>
          </a:bodyPr>
          <a:lstStyle/>
          <a:p>
            <a:r>
              <a:rPr lang="de-CH" sz="1500" dirty="0"/>
              <a:t>in Mrd. USD</a:t>
            </a:r>
          </a:p>
        </p:txBody>
      </p:sp>
    </p:spTree>
    <p:extLst>
      <p:ext uri="{BB962C8B-B14F-4D97-AF65-F5344CB8AC3E}">
        <p14:creationId xmlns:p14="http://schemas.microsoft.com/office/powerpoint/2010/main" val="2749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05C7C-FBEC-7AAC-4109-FFEF9BBE8F85}"/>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28ABDCE8-A317-5651-60E3-6AF09653DF90}"/>
              </a:ext>
            </a:extLst>
          </p:cNvPr>
          <p:cNvSpPr>
            <a:spLocks noGrp="1"/>
          </p:cNvSpPr>
          <p:nvPr>
            <p:ph type="title"/>
          </p:nvPr>
        </p:nvSpPr>
        <p:spPr>
          <a:xfrm>
            <a:off x="609600" y="612648"/>
            <a:ext cx="10972800" cy="1066800"/>
          </a:xfrm>
        </p:spPr>
        <p:txBody>
          <a:bodyPr/>
          <a:lstStyle/>
          <a:p>
            <a:r>
              <a:rPr lang="de-CH" dirty="0"/>
              <a:t>Aufgabe "geharnischter Brief"</a:t>
            </a:r>
            <a:endParaRPr lang="en-US" dirty="0"/>
          </a:p>
        </p:txBody>
      </p:sp>
      <p:sp>
        <p:nvSpPr>
          <p:cNvPr id="8" name="Inhaltsplatzhalter 7">
            <a:extLst>
              <a:ext uri="{FF2B5EF4-FFF2-40B4-BE49-F238E27FC236}">
                <a16:creationId xmlns:a16="http://schemas.microsoft.com/office/drawing/2014/main" id="{C1B16667-7449-E5E0-F5DA-AB3EE68E6E66}"/>
              </a:ext>
            </a:extLst>
          </p:cNvPr>
          <p:cNvSpPr>
            <a:spLocks noGrp="1"/>
          </p:cNvSpPr>
          <p:nvPr>
            <p:ph idx="1"/>
          </p:nvPr>
        </p:nvSpPr>
        <p:spPr>
          <a:xfrm>
            <a:off x="609600" y="2249424"/>
            <a:ext cx="10972800" cy="4325112"/>
          </a:xfrm>
        </p:spPr>
        <p:txBody>
          <a:bodyPr>
            <a:normAutofit/>
          </a:bodyPr>
          <a:lstStyle/>
          <a:p>
            <a:pPr marL="109728" indent="0">
              <a:buNone/>
            </a:pPr>
            <a:r>
              <a:rPr lang="de-CH" dirty="0"/>
              <a:t>a) Wende die Sentiment Analyse auf den Brief an</a:t>
            </a:r>
          </a:p>
          <a:p>
            <a:endParaRPr lang="de-CH" dirty="0"/>
          </a:p>
          <a:p>
            <a:pPr marL="109728" indent="0">
              <a:buNone/>
            </a:pPr>
            <a:endParaRPr lang="de-CH" dirty="0"/>
          </a:p>
          <a:p>
            <a:pPr marL="109728" indent="0">
              <a:buNone/>
            </a:pPr>
            <a:endParaRPr lang="de-CH" dirty="0"/>
          </a:p>
          <a:p>
            <a:pPr marL="109728" indent="0">
              <a:buNone/>
            </a:pPr>
            <a:r>
              <a:rPr lang="de-CH" dirty="0"/>
              <a:t>b) Zeige den Verlauf der Stimmung über den Brief hinweg mit </a:t>
            </a:r>
            <a:r>
              <a:rPr lang="de-CH" dirty="0" err="1"/>
              <a:t>Matplotlib</a:t>
            </a:r>
            <a:r>
              <a:rPr lang="de-CH" dirty="0"/>
              <a:t> auf</a:t>
            </a:r>
          </a:p>
        </p:txBody>
      </p:sp>
    </p:spTree>
    <p:extLst>
      <p:ext uri="{BB962C8B-B14F-4D97-AF65-F5344CB8AC3E}">
        <p14:creationId xmlns:p14="http://schemas.microsoft.com/office/powerpoint/2010/main" val="385976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4B279-DAEA-F0D8-A372-40CBDED6185B}"/>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3C4AF96F-AFD9-551E-46AA-2C6740A33EBF}"/>
              </a:ext>
            </a:extLst>
          </p:cNvPr>
          <p:cNvSpPr>
            <a:spLocks noGrp="1"/>
          </p:cNvSpPr>
          <p:nvPr>
            <p:ph type="title"/>
          </p:nvPr>
        </p:nvSpPr>
        <p:spPr>
          <a:xfrm>
            <a:off x="609600" y="612648"/>
            <a:ext cx="10972800" cy="1066800"/>
          </a:xfrm>
        </p:spPr>
        <p:txBody>
          <a:bodyPr/>
          <a:lstStyle/>
          <a:p>
            <a:r>
              <a:rPr lang="de-CH" dirty="0"/>
              <a:t>Aufgabe "Geharnischter Brief"</a:t>
            </a:r>
            <a:endParaRPr lang="en-US" dirty="0"/>
          </a:p>
        </p:txBody>
      </p:sp>
      <p:pic>
        <p:nvPicPr>
          <p:cNvPr id="6" name="Grafik 5" descr="Ein Bild, das Diagramm, Text, Reihe enthält.&#10;&#10;KI-generierte Inhalte können fehlerhaft sein.">
            <a:extLst>
              <a:ext uri="{FF2B5EF4-FFF2-40B4-BE49-F238E27FC236}">
                <a16:creationId xmlns:a16="http://schemas.microsoft.com/office/drawing/2014/main" id="{604CF416-CD6F-D0C1-F649-2AAF6DE5F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190" y="1987039"/>
            <a:ext cx="5448376" cy="4077301"/>
          </a:xfrm>
          <a:prstGeom prst="rect">
            <a:avLst/>
          </a:prstGeom>
        </p:spPr>
      </p:pic>
      <p:pic>
        <p:nvPicPr>
          <p:cNvPr id="9" name="Grafik 8">
            <a:extLst>
              <a:ext uri="{FF2B5EF4-FFF2-40B4-BE49-F238E27FC236}">
                <a16:creationId xmlns:a16="http://schemas.microsoft.com/office/drawing/2014/main" id="{2D4508EA-C8BC-715C-9D33-61AC4FABDD62}"/>
              </a:ext>
            </a:extLst>
          </p:cNvPr>
          <p:cNvPicPr>
            <a:picLocks noChangeAspect="1"/>
          </p:cNvPicPr>
          <p:nvPr/>
        </p:nvPicPr>
        <p:blipFill>
          <a:blip r:embed="rId4"/>
          <a:stretch>
            <a:fillRect/>
          </a:stretch>
        </p:blipFill>
        <p:spPr>
          <a:xfrm>
            <a:off x="7136306" y="2491794"/>
            <a:ext cx="4092805" cy="2856765"/>
          </a:xfrm>
          <a:prstGeom prst="rect">
            <a:avLst/>
          </a:prstGeom>
        </p:spPr>
      </p:pic>
    </p:spTree>
    <p:extLst>
      <p:ext uri="{BB962C8B-B14F-4D97-AF65-F5344CB8AC3E}">
        <p14:creationId xmlns:p14="http://schemas.microsoft.com/office/powerpoint/2010/main" val="191834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1536A-E9C2-42FB-3FEB-067DD3B4F2A6}"/>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203351A7-4A5A-C03A-B518-B2BE52E71E05}"/>
              </a:ext>
            </a:extLst>
          </p:cNvPr>
          <p:cNvSpPr>
            <a:spLocks noGrp="1"/>
          </p:cNvSpPr>
          <p:nvPr>
            <p:ph type="title"/>
          </p:nvPr>
        </p:nvSpPr>
        <p:spPr>
          <a:xfrm>
            <a:off x="609600" y="612648"/>
            <a:ext cx="10972800" cy="1066800"/>
          </a:xfrm>
        </p:spPr>
        <p:txBody>
          <a:bodyPr/>
          <a:lstStyle/>
          <a:p>
            <a:r>
              <a:rPr lang="de-CH" dirty="0"/>
              <a:t>Speech </a:t>
            </a:r>
            <a:r>
              <a:rPr lang="de-CH" dirty="0" err="1"/>
              <a:t>to</a:t>
            </a:r>
            <a:r>
              <a:rPr lang="de-CH" dirty="0"/>
              <a:t> Text</a:t>
            </a:r>
            <a:endParaRPr lang="en-US" dirty="0"/>
          </a:p>
        </p:txBody>
      </p:sp>
      <p:sp>
        <p:nvSpPr>
          <p:cNvPr id="4" name="Inhaltsplatzhalter 3">
            <a:extLst>
              <a:ext uri="{FF2B5EF4-FFF2-40B4-BE49-F238E27FC236}">
                <a16:creationId xmlns:a16="http://schemas.microsoft.com/office/drawing/2014/main" id="{9A81A8A3-FAAB-4A91-292E-D48235F96BF2}"/>
              </a:ext>
            </a:extLst>
          </p:cNvPr>
          <p:cNvSpPr>
            <a:spLocks noGrp="1"/>
          </p:cNvSpPr>
          <p:nvPr>
            <p:ph idx="1"/>
          </p:nvPr>
        </p:nvSpPr>
        <p:spPr>
          <a:xfrm>
            <a:off x="573109" y="2081998"/>
            <a:ext cx="11045781" cy="4325112"/>
          </a:xfrm>
        </p:spPr>
        <p:txBody>
          <a:bodyPr>
            <a:normAutofit fontScale="77500" lnSpcReduction="20000"/>
          </a:bodyPr>
          <a:lstStyle/>
          <a:p>
            <a:pPr marL="109728" indent="0">
              <a:buNone/>
            </a:pPr>
            <a:r>
              <a:rPr lang="de-CH" dirty="0"/>
              <a:t>Speech </a:t>
            </a:r>
            <a:r>
              <a:rPr lang="de-CH" dirty="0" err="1"/>
              <a:t>to</a:t>
            </a:r>
            <a:r>
              <a:rPr lang="de-CH" dirty="0"/>
              <a:t> </a:t>
            </a:r>
            <a:r>
              <a:rPr lang="de-CH" dirty="0" err="1"/>
              <a:t>text</a:t>
            </a:r>
            <a:r>
              <a:rPr lang="de-CH" dirty="0"/>
              <a:t> ist mittlerweile eine sehr breit eingesetzte Technologie. Die folgenden drei Schritte stehen dabei im Zentrum:</a:t>
            </a:r>
          </a:p>
          <a:p>
            <a:pPr marL="109728" indent="0">
              <a:buNone/>
            </a:pPr>
            <a:endParaRPr lang="de-CH" dirty="0"/>
          </a:p>
          <a:p>
            <a:pPr marL="624078" indent="-514350">
              <a:buAutoNum type="arabicPeriod"/>
            </a:pPr>
            <a:r>
              <a:rPr lang="de-CH" b="1" dirty="0"/>
              <a:t>Audiosignal-Erfassung: </a:t>
            </a:r>
            <a:r>
              <a:rPr lang="de-CH" dirty="0"/>
              <a:t>Das Mikrofon nimmt die akustischen Schwingungen der Stimme auf und wandelt sie in ein digitales Signal um. </a:t>
            </a:r>
          </a:p>
          <a:p>
            <a:pPr marL="624078" indent="-514350">
              <a:buAutoNum type="arabicPeriod"/>
            </a:pPr>
            <a:endParaRPr lang="de-CH" dirty="0"/>
          </a:p>
          <a:p>
            <a:pPr marL="624078" indent="-514350">
              <a:buAutoNum type="arabicPeriod"/>
            </a:pPr>
            <a:r>
              <a:rPr lang="de-CH" b="1" dirty="0"/>
              <a:t>Akustische Modellierung: </a:t>
            </a:r>
            <a:r>
              <a:rPr lang="de-CH" dirty="0"/>
              <a:t>Das System gleicht die extrahierten Audio-Features mit einem Akustischen Modell ab. Dieses Modell enthält Wahrscheinlichkeiten dafür, welche Klänge (Phoneme) des menschlichen Sprechens zu den gehörten Signalen passen könnten.</a:t>
            </a:r>
          </a:p>
          <a:p>
            <a:pPr marL="624078" indent="-514350">
              <a:buAutoNum type="arabicPeriod"/>
            </a:pPr>
            <a:endParaRPr lang="de-CH" dirty="0"/>
          </a:p>
          <a:p>
            <a:pPr marL="624078" indent="-514350">
              <a:buAutoNum type="arabicPeriod"/>
            </a:pPr>
            <a:r>
              <a:rPr lang="de-CH" b="1" dirty="0"/>
              <a:t>Spracherkennung und Transkription: </a:t>
            </a:r>
            <a:r>
              <a:rPr lang="de-CH" dirty="0"/>
              <a:t>Die wahrscheinlichsten Phonem-Sequenzen werden anschliessend durch ein Sprachmodell gefiltert. Das Sprachmodell bewertet, welche Wortkombinationen in einer bestimmten Sprache (z.B. Deutsch) am sinnvollsten und grammatikalisch korrekt sind, um die endgültige Textausgabe zu erzeugen.</a:t>
            </a:r>
          </a:p>
        </p:txBody>
      </p:sp>
      <p:pic>
        <p:nvPicPr>
          <p:cNvPr id="5123" name="Picture 3" descr="Automatic Speech Recognition (Speech-To-Text) Whisper API">
            <a:extLst>
              <a:ext uri="{FF2B5EF4-FFF2-40B4-BE49-F238E27FC236}">
                <a16:creationId xmlns:a16="http://schemas.microsoft.com/office/drawing/2014/main" id="{8EFB985A-A9D6-0992-FDF0-8D601C8824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8373" y="612775"/>
            <a:ext cx="2706757" cy="12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84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18904-A631-0A27-A6A5-0BD0D23B5851}"/>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F871BAF9-DCB7-06BB-D09C-CA0A500F8069}"/>
              </a:ext>
            </a:extLst>
          </p:cNvPr>
          <p:cNvSpPr>
            <a:spLocks noGrp="1"/>
          </p:cNvSpPr>
          <p:nvPr>
            <p:ph type="title"/>
          </p:nvPr>
        </p:nvSpPr>
        <p:spPr>
          <a:xfrm>
            <a:off x="609600" y="612648"/>
            <a:ext cx="10972800" cy="1066800"/>
          </a:xfrm>
        </p:spPr>
        <p:txBody>
          <a:bodyPr/>
          <a:lstStyle/>
          <a:p>
            <a:r>
              <a:rPr lang="de-CH" dirty="0"/>
              <a:t>Speech </a:t>
            </a:r>
            <a:r>
              <a:rPr lang="de-CH" dirty="0" err="1"/>
              <a:t>to</a:t>
            </a:r>
            <a:r>
              <a:rPr lang="de-CH" dirty="0"/>
              <a:t> Text</a:t>
            </a:r>
            <a:endParaRPr lang="en-US" dirty="0"/>
          </a:p>
        </p:txBody>
      </p:sp>
      <p:sp>
        <p:nvSpPr>
          <p:cNvPr id="9" name="Inhaltsplatzhalter 8">
            <a:extLst>
              <a:ext uri="{FF2B5EF4-FFF2-40B4-BE49-F238E27FC236}">
                <a16:creationId xmlns:a16="http://schemas.microsoft.com/office/drawing/2014/main" id="{3FB96F9A-D5CD-04FE-CFEE-A782F1704A8F}"/>
              </a:ext>
            </a:extLst>
          </p:cNvPr>
          <p:cNvSpPr>
            <a:spLocks noGrp="1"/>
          </p:cNvSpPr>
          <p:nvPr>
            <p:ph idx="1"/>
          </p:nvPr>
        </p:nvSpPr>
        <p:spPr>
          <a:xfrm>
            <a:off x="609600" y="2249424"/>
            <a:ext cx="10756006" cy="4325112"/>
          </a:xfrm>
        </p:spPr>
        <p:txBody>
          <a:bodyPr/>
          <a:lstStyle/>
          <a:p>
            <a:r>
              <a:rPr lang="de-CH" dirty="0"/>
              <a:t>Öffne die Datei Speech-To-Text.py (Ordner NLP) und lass sie laufen. </a:t>
            </a:r>
          </a:p>
          <a:p>
            <a:endParaRPr lang="de-CH" dirty="0"/>
          </a:p>
          <a:p>
            <a:r>
              <a:rPr lang="de-CH" dirty="0"/>
              <a:t>Du musst etwas in dein Mikrofon sprechen, und das sollte dann erkannt werden</a:t>
            </a:r>
          </a:p>
          <a:p>
            <a:endParaRPr lang="de-CH" dirty="0"/>
          </a:p>
          <a:p>
            <a:r>
              <a:rPr lang="de-CH" dirty="0"/>
              <a:t>Nach 20s bricht das Tool ab und schreibt auf was es gehört hat</a:t>
            </a:r>
          </a:p>
        </p:txBody>
      </p:sp>
    </p:spTree>
    <p:extLst>
      <p:ext uri="{BB962C8B-B14F-4D97-AF65-F5344CB8AC3E}">
        <p14:creationId xmlns:p14="http://schemas.microsoft.com/office/powerpoint/2010/main" val="26105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587935"/>
            <a:ext cx="10972800" cy="1066800"/>
          </a:xfrm>
        </p:spPr>
        <p:txBody>
          <a:bodyPr/>
          <a:lstStyle/>
          <a:p>
            <a:r>
              <a:rPr lang="de-CH" dirty="0"/>
              <a:t>Übung: Live Sentiment Analyse</a:t>
            </a:r>
            <a:endParaRPr lang="en-US" dirty="0"/>
          </a:p>
        </p:txBody>
      </p:sp>
      <p:sp>
        <p:nvSpPr>
          <p:cNvPr id="4" name="Inhaltsplatzhalter 3">
            <a:extLst>
              <a:ext uri="{FF2B5EF4-FFF2-40B4-BE49-F238E27FC236}">
                <a16:creationId xmlns:a16="http://schemas.microsoft.com/office/drawing/2014/main" id="{CAEC4E80-F477-719E-3145-E2948D2DDC97}"/>
              </a:ext>
            </a:extLst>
          </p:cNvPr>
          <p:cNvSpPr>
            <a:spLocks noGrp="1"/>
          </p:cNvSpPr>
          <p:nvPr>
            <p:ph idx="1"/>
          </p:nvPr>
        </p:nvSpPr>
        <p:spPr>
          <a:xfrm>
            <a:off x="609600" y="2159483"/>
            <a:ext cx="10972800" cy="4325112"/>
          </a:xfrm>
        </p:spPr>
        <p:txBody>
          <a:bodyPr/>
          <a:lstStyle/>
          <a:p>
            <a:pPr marL="109728" indent="0">
              <a:buNone/>
            </a:pPr>
            <a:r>
              <a:rPr lang="de-CH" dirty="0"/>
              <a:t>Schreibe ein kleines Programm, welches deine Sprache verarbeitet und dir einen Sentiment-Wert berechnet zwischen -1 und 1</a:t>
            </a:r>
          </a:p>
        </p:txBody>
      </p:sp>
      <p:pic>
        <p:nvPicPr>
          <p:cNvPr id="6" name="Grafik 5">
            <a:extLst>
              <a:ext uri="{FF2B5EF4-FFF2-40B4-BE49-F238E27FC236}">
                <a16:creationId xmlns:a16="http://schemas.microsoft.com/office/drawing/2014/main" id="{FBD64930-FFC0-1A4B-AC0B-6F2061876436}"/>
              </a:ext>
            </a:extLst>
          </p:cNvPr>
          <p:cNvPicPr>
            <a:picLocks noChangeAspect="1"/>
          </p:cNvPicPr>
          <p:nvPr/>
        </p:nvPicPr>
        <p:blipFill>
          <a:blip r:embed="rId3"/>
          <a:stretch>
            <a:fillRect/>
          </a:stretch>
        </p:blipFill>
        <p:spPr>
          <a:xfrm>
            <a:off x="3968917" y="3554896"/>
            <a:ext cx="3936114" cy="2283480"/>
          </a:xfrm>
          <a:prstGeom prst="rect">
            <a:avLst/>
          </a:prstGeom>
        </p:spPr>
      </p:pic>
    </p:spTree>
    <p:extLst>
      <p:ext uri="{BB962C8B-B14F-4D97-AF65-F5344CB8AC3E}">
        <p14:creationId xmlns:p14="http://schemas.microsoft.com/office/powerpoint/2010/main" val="12174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FD92B-F0E8-9AB6-A4E1-91A27E5538B2}"/>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7442C39C-8A56-1C54-EDEA-DE5D2A1B9F2D}"/>
              </a:ext>
            </a:extLst>
          </p:cNvPr>
          <p:cNvSpPr>
            <a:spLocks noGrp="1"/>
          </p:cNvSpPr>
          <p:nvPr>
            <p:ph type="title"/>
          </p:nvPr>
        </p:nvSpPr>
        <p:spPr>
          <a:xfrm>
            <a:off x="609600" y="587935"/>
            <a:ext cx="10972800" cy="1066800"/>
          </a:xfrm>
        </p:spPr>
        <p:txBody>
          <a:bodyPr/>
          <a:lstStyle/>
          <a:p>
            <a:r>
              <a:rPr lang="de-CH" dirty="0"/>
              <a:t>Übung: Live Sentiment Analyse – zweiter Teil</a:t>
            </a:r>
            <a:endParaRPr lang="en-US" dirty="0"/>
          </a:p>
        </p:txBody>
      </p:sp>
      <p:sp>
        <p:nvSpPr>
          <p:cNvPr id="4" name="Inhaltsplatzhalter 3">
            <a:extLst>
              <a:ext uri="{FF2B5EF4-FFF2-40B4-BE49-F238E27FC236}">
                <a16:creationId xmlns:a16="http://schemas.microsoft.com/office/drawing/2014/main" id="{FC1356B2-5667-380E-67EC-A579C3C0BF63}"/>
              </a:ext>
            </a:extLst>
          </p:cNvPr>
          <p:cNvSpPr>
            <a:spLocks noGrp="1"/>
          </p:cNvSpPr>
          <p:nvPr>
            <p:ph idx="1"/>
          </p:nvPr>
        </p:nvSpPr>
        <p:spPr/>
        <p:txBody>
          <a:bodyPr/>
          <a:lstStyle/>
          <a:p>
            <a:pPr marL="109728" indent="0">
              <a:buNone/>
            </a:pPr>
            <a:r>
              <a:rPr lang="de-CH" dirty="0"/>
              <a:t>Schreibe ein kleines Programm, welches die "Stimmung im Raum" analysiert. Es soll alle Sprache aufschnappen, bewerten, und dann den Mittelwert aller letzten 10 Sätze berechnen und diesen anzeigen.</a:t>
            </a:r>
          </a:p>
        </p:txBody>
      </p:sp>
    </p:spTree>
    <p:extLst>
      <p:ext uri="{BB962C8B-B14F-4D97-AF65-F5344CB8AC3E}">
        <p14:creationId xmlns:p14="http://schemas.microsoft.com/office/powerpoint/2010/main" val="223131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C1EF00-8BCF-4990-99B7-71A0857A4032}"/>
              </a:ext>
            </a:extLst>
          </p:cNvPr>
          <p:cNvSpPr>
            <a:spLocks noGrp="1"/>
          </p:cNvSpPr>
          <p:nvPr>
            <p:ph type="ctrTitle"/>
          </p:nvPr>
        </p:nvSpPr>
        <p:spPr>
          <a:xfrm>
            <a:off x="614225" y="1512408"/>
            <a:ext cx="11277600" cy="1470025"/>
          </a:xfrm>
        </p:spPr>
        <p:txBody>
          <a:bodyPr/>
          <a:lstStyle/>
          <a:p>
            <a:r>
              <a:rPr lang="de-CH" dirty="0"/>
              <a:t>Wettbewerb</a:t>
            </a:r>
            <a:endParaRPr lang="en-US" dirty="0"/>
          </a:p>
        </p:txBody>
      </p:sp>
    </p:spTree>
    <p:extLst>
      <p:ext uri="{BB962C8B-B14F-4D97-AF65-F5344CB8AC3E}">
        <p14:creationId xmlns:p14="http://schemas.microsoft.com/office/powerpoint/2010/main" val="93523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531751" y="685535"/>
            <a:ext cx="10972800" cy="1066800"/>
          </a:xfrm>
        </p:spPr>
        <p:txBody>
          <a:bodyPr/>
          <a:lstStyle/>
          <a:p>
            <a:r>
              <a:rPr lang="de-CH" dirty="0"/>
              <a:t>Mini-Projekt</a:t>
            </a:r>
            <a:endParaRPr lang="en-US" dirty="0"/>
          </a:p>
        </p:txBody>
      </p:sp>
      <p:sp>
        <p:nvSpPr>
          <p:cNvPr id="2" name="Inhaltsplatzhalter 7">
            <a:extLst>
              <a:ext uri="{FF2B5EF4-FFF2-40B4-BE49-F238E27FC236}">
                <a16:creationId xmlns:a16="http://schemas.microsoft.com/office/drawing/2014/main" id="{C97FE8BD-33C1-CD77-6E19-F4C2DD5984E0}"/>
              </a:ext>
            </a:extLst>
          </p:cNvPr>
          <p:cNvSpPr>
            <a:spLocks noGrp="1"/>
          </p:cNvSpPr>
          <p:nvPr>
            <p:ph idx="1"/>
          </p:nvPr>
        </p:nvSpPr>
        <p:spPr>
          <a:xfrm>
            <a:off x="422258" y="2064903"/>
            <a:ext cx="10745849" cy="4325112"/>
          </a:xfrm>
        </p:spPr>
        <p:txBody>
          <a:bodyPr/>
          <a:lstStyle/>
          <a:p>
            <a:pPr marL="109728" indent="0">
              <a:buNone/>
            </a:pPr>
            <a:r>
              <a:rPr lang="de-CH" dirty="0"/>
              <a:t>Wählt eines oder mehrere der heute angeschauten Werkzeuge aus und setzt euch ein Ziel – Beispiele</a:t>
            </a:r>
          </a:p>
          <a:p>
            <a:endParaRPr lang="de-CH" sz="1200" dirty="0"/>
          </a:p>
          <a:p>
            <a:pPr lvl="1"/>
            <a:r>
              <a:rPr lang="de-CH" dirty="0"/>
              <a:t>Ein "automatischer Krypto Trading" Bot</a:t>
            </a:r>
          </a:p>
          <a:p>
            <a:pPr lvl="1"/>
            <a:r>
              <a:rPr lang="de-CH" dirty="0"/>
              <a:t>Analyse von </a:t>
            </a:r>
            <a:r>
              <a:rPr lang="de-CH" dirty="0" err="1"/>
              <a:t>Songlyrics</a:t>
            </a:r>
            <a:r>
              <a:rPr lang="de-CH" dirty="0"/>
              <a:t> mittels NLP Methoden</a:t>
            </a:r>
          </a:p>
          <a:p>
            <a:pPr lvl="1"/>
            <a:r>
              <a:rPr lang="de-CH" dirty="0"/>
              <a:t>Eine Speech-</a:t>
            </a:r>
            <a:r>
              <a:rPr lang="de-CH" dirty="0" err="1"/>
              <a:t>to</a:t>
            </a:r>
            <a:r>
              <a:rPr lang="de-CH" dirty="0"/>
              <a:t>-Text Anwendung – z.B. Lieder abspielen auf Kommando</a:t>
            </a:r>
          </a:p>
          <a:p>
            <a:pPr lvl="1"/>
            <a:r>
              <a:rPr lang="de-CH" dirty="0"/>
              <a:t>Sentiment - Anwendung – z.B. mit News, Literatur, oder z.B. einen Chatverlauf auf Stimmung untersuchen</a:t>
            </a:r>
          </a:p>
          <a:p>
            <a:pPr marL="411480" lvl="1" indent="0">
              <a:buNone/>
            </a:pPr>
            <a:endParaRPr lang="de-CH" dirty="0"/>
          </a:p>
          <a:p>
            <a:pPr marL="118872" indent="0">
              <a:buNone/>
            </a:pPr>
            <a:r>
              <a:rPr lang="de-CH" dirty="0"/>
              <a:t>Macht, was euch interessiert! Ich unterstütze euch!</a:t>
            </a:r>
          </a:p>
        </p:txBody>
      </p:sp>
    </p:spTree>
    <p:extLst>
      <p:ext uri="{BB962C8B-B14F-4D97-AF65-F5344CB8AC3E}">
        <p14:creationId xmlns:p14="http://schemas.microsoft.com/office/powerpoint/2010/main" val="233731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612648"/>
            <a:ext cx="10972800" cy="1066800"/>
          </a:xfrm>
        </p:spPr>
        <p:txBody>
          <a:bodyPr/>
          <a:lstStyle/>
          <a:p>
            <a:r>
              <a:rPr lang="de-CH" dirty="0"/>
              <a:t>Wettbewerb</a:t>
            </a:r>
            <a:endParaRPr lang="en-US" dirty="0"/>
          </a:p>
        </p:txBody>
      </p:sp>
      <p:sp>
        <p:nvSpPr>
          <p:cNvPr id="7" name="Inhaltsplatzhalter 6">
            <a:extLst>
              <a:ext uri="{FF2B5EF4-FFF2-40B4-BE49-F238E27FC236}">
                <a16:creationId xmlns:a16="http://schemas.microsoft.com/office/drawing/2014/main" id="{07AB3171-4359-0800-5169-C0CC0D0EB799}"/>
              </a:ext>
            </a:extLst>
          </p:cNvPr>
          <p:cNvSpPr>
            <a:spLocks noGrp="1"/>
          </p:cNvSpPr>
          <p:nvPr>
            <p:ph idx="1"/>
          </p:nvPr>
        </p:nvSpPr>
        <p:spPr/>
        <p:txBody>
          <a:bodyPr/>
          <a:lstStyle/>
          <a:p>
            <a:r>
              <a:rPr lang="de-CH" dirty="0"/>
              <a:t>Gruppen oder alleine – ihr wählt selbst</a:t>
            </a:r>
          </a:p>
          <a:p>
            <a:r>
              <a:rPr lang="de-CH" dirty="0"/>
              <a:t>Jede/r hat 1 Stimme</a:t>
            </a:r>
          </a:p>
          <a:p>
            <a:r>
              <a:rPr lang="de-CH" dirty="0"/>
              <a:t>Stimmen für sich selbst ist nicht erlaubt</a:t>
            </a:r>
          </a:p>
          <a:p>
            <a:r>
              <a:rPr lang="de-CH" dirty="0"/>
              <a:t>Der Gewinner bekommt einen kleinen Preis</a:t>
            </a:r>
          </a:p>
          <a:p>
            <a:endParaRPr lang="de-CH" dirty="0"/>
          </a:p>
          <a:p>
            <a:pPr lvl="1"/>
            <a:endParaRPr lang="de-CH" dirty="0"/>
          </a:p>
          <a:p>
            <a:endParaRPr lang="de-CH" dirty="0"/>
          </a:p>
        </p:txBody>
      </p:sp>
      <p:pic>
        <p:nvPicPr>
          <p:cNvPr id="9" name="Grafik 8">
            <a:extLst>
              <a:ext uri="{FF2B5EF4-FFF2-40B4-BE49-F238E27FC236}">
                <a16:creationId xmlns:a16="http://schemas.microsoft.com/office/drawing/2014/main" id="{96BCCE2C-C479-8AB8-7BE4-A53E6E0189D9}"/>
              </a:ext>
            </a:extLst>
          </p:cNvPr>
          <p:cNvPicPr>
            <a:picLocks noChangeAspect="1"/>
          </p:cNvPicPr>
          <p:nvPr/>
        </p:nvPicPr>
        <p:blipFill>
          <a:blip r:embed="rId3"/>
          <a:stretch>
            <a:fillRect/>
          </a:stretch>
        </p:blipFill>
        <p:spPr>
          <a:xfrm>
            <a:off x="8000458" y="2307379"/>
            <a:ext cx="3654549" cy="2882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139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547769"/>
            <a:ext cx="10972800" cy="1066800"/>
          </a:xfrm>
        </p:spPr>
        <p:txBody>
          <a:bodyPr>
            <a:normAutofit/>
          </a:bodyPr>
          <a:lstStyle/>
          <a:p>
            <a:r>
              <a:rPr lang="de-CH" dirty="0"/>
              <a:t>Daten-basierte Geschäftsmodelle sind entstanden</a:t>
            </a:r>
            <a:endParaRPr lang="en-US" dirty="0"/>
          </a:p>
        </p:txBody>
      </p:sp>
      <p:pic>
        <p:nvPicPr>
          <p:cNvPr id="6146" name="Picture 2" descr="NetComm Suisse e-Commerce Association - Amazon press release">
            <a:extLst>
              <a:ext uri="{FF2B5EF4-FFF2-40B4-BE49-F238E27FC236}">
                <a16:creationId xmlns:a16="http://schemas.microsoft.com/office/drawing/2014/main" id="{FADFBFB8-65C8-AE28-AE9D-AEE6839D7C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258" y="2068124"/>
            <a:ext cx="4585905" cy="1680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Uber | History &amp; Facts | Britannica">
            <a:extLst>
              <a:ext uri="{FF2B5EF4-FFF2-40B4-BE49-F238E27FC236}">
                <a16:creationId xmlns:a16="http://schemas.microsoft.com/office/drawing/2014/main" id="{0609E534-1DE7-7488-7402-EAC9381A07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3500" y="1918010"/>
            <a:ext cx="3203631" cy="21223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El problema de Airbnb que Booking no tiene” | Noticias de Hoteles, rss1 |  Revista de turismo Preferente.com">
            <a:extLst>
              <a:ext uri="{FF2B5EF4-FFF2-40B4-BE49-F238E27FC236}">
                <a16:creationId xmlns:a16="http://schemas.microsoft.com/office/drawing/2014/main" id="{A6F44DC5-B2CC-ACAD-5298-D787CEDDEA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258" y="4405236"/>
            <a:ext cx="2772222" cy="16802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25F12BB-60B8-1147-49CF-32F2494FDC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4671" y="4655281"/>
            <a:ext cx="3081290" cy="14302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Spotify Music - App on Amazon Appstore">
            <a:extLst>
              <a:ext uri="{FF2B5EF4-FFF2-40B4-BE49-F238E27FC236}">
                <a16:creationId xmlns:a16="http://schemas.microsoft.com/office/drawing/2014/main" id="{33ECEA09-AA40-EB92-0655-66DDC308E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48460" y="4343778"/>
            <a:ext cx="1966453" cy="1966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27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p:txBody>
          <a:bodyPr/>
          <a:lstStyle/>
          <a:p>
            <a:r>
              <a:rPr lang="de-CH" dirty="0"/>
              <a:t>Was ist Data Science?</a:t>
            </a:r>
            <a:endParaRPr lang="en-US" dirty="0"/>
          </a:p>
        </p:txBody>
      </p:sp>
      <p:sp>
        <p:nvSpPr>
          <p:cNvPr id="4" name="Inhaltsplatzhalter 3">
            <a:extLst>
              <a:ext uri="{FF2B5EF4-FFF2-40B4-BE49-F238E27FC236}">
                <a16:creationId xmlns:a16="http://schemas.microsoft.com/office/drawing/2014/main" id="{B2470964-54AB-662E-8068-0BE83D2C9124}"/>
              </a:ext>
            </a:extLst>
          </p:cNvPr>
          <p:cNvSpPr>
            <a:spLocks noGrp="1"/>
          </p:cNvSpPr>
          <p:nvPr>
            <p:ph idx="1"/>
          </p:nvPr>
        </p:nvSpPr>
        <p:spPr>
          <a:xfrm>
            <a:off x="506083" y="2166359"/>
            <a:ext cx="6757358" cy="4325112"/>
          </a:xfrm>
        </p:spPr>
        <p:txBody>
          <a:bodyPr>
            <a:normAutofit fontScale="92500"/>
          </a:bodyPr>
          <a:lstStyle/>
          <a:p>
            <a:pPr marL="109728" indent="0">
              <a:buNone/>
            </a:pPr>
            <a:r>
              <a:rPr lang="de-CH" dirty="0"/>
              <a:t>Data Science (Datenwissenschaft) ist eine interdisziplinäre Wissenschaft, die sich mit der Gewinnung von Wissen aus Daten befasst. </a:t>
            </a:r>
          </a:p>
          <a:p>
            <a:pPr marL="109728" indent="0">
              <a:buNone/>
            </a:pPr>
            <a:endParaRPr lang="de-CH" dirty="0"/>
          </a:p>
          <a:p>
            <a:pPr marL="109728" indent="0">
              <a:buNone/>
            </a:pPr>
            <a:r>
              <a:rPr lang="de-CH" dirty="0"/>
              <a:t>Die so genannte Datenwissenschaft generiert Informationen aus grossen Datenmengen, um daraus Handlungsempfehlungen abzuleiten.</a:t>
            </a:r>
          </a:p>
          <a:p>
            <a:pPr marL="109728" indent="0">
              <a:buNone/>
            </a:pPr>
            <a:r>
              <a:rPr lang="de-CH" dirty="0"/>
              <a:t>					</a:t>
            </a:r>
            <a:br>
              <a:rPr lang="de-CH" dirty="0"/>
            </a:br>
            <a:r>
              <a:rPr lang="de-CH" dirty="0"/>
              <a:t>[</a:t>
            </a:r>
            <a:r>
              <a:rPr lang="de-CH" dirty="0">
                <a:hlinkClick r:id="rId3"/>
              </a:rPr>
              <a:t>Wikipedia</a:t>
            </a:r>
            <a:r>
              <a:rPr lang="de-CH" dirty="0"/>
              <a:t>]</a:t>
            </a:r>
          </a:p>
        </p:txBody>
      </p:sp>
      <p:pic>
        <p:nvPicPr>
          <p:cNvPr id="1026" name="Picture 2" descr="Was ist Data Science? Definition, Anwendung und Beispiele">
            <a:extLst>
              <a:ext uri="{FF2B5EF4-FFF2-40B4-BE49-F238E27FC236}">
                <a16:creationId xmlns:a16="http://schemas.microsoft.com/office/drawing/2014/main" id="{A07A5575-F67F-75DD-C7A1-DBB5F0AA6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268" y="2144793"/>
            <a:ext cx="4865298" cy="3648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8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523821"/>
            <a:ext cx="10972800" cy="1066800"/>
          </a:xfrm>
        </p:spPr>
        <p:txBody>
          <a:bodyPr/>
          <a:lstStyle/>
          <a:p>
            <a:r>
              <a:rPr lang="de-CH" dirty="0"/>
              <a:t>Data Science / Data Scientist</a:t>
            </a:r>
            <a:endParaRPr lang="en-US" dirty="0"/>
          </a:p>
        </p:txBody>
      </p:sp>
      <p:pic>
        <p:nvPicPr>
          <p:cNvPr id="9" name="Grafik 8">
            <a:extLst>
              <a:ext uri="{FF2B5EF4-FFF2-40B4-BE49-F238E27FC236}">
                <a16:creationId xmlns:a16="http://schemas.microsoft.com/office/drawing/2014/main" id="{26F3652F-47FE-7427-B13A-F88FDD872957}"/>
              </a:ext>
            </a:extLst>
          </p:cNvPr>
          <p:cNvPicPr>
            <a:picLocks noChangeAspect="1"/>
          </p:cNvPicPr>
          <p:nvPr/>
        </p:nvPicPr>
        <p:blipFill>
          <a:blip r:embed="rId3"/>
          <a:stretch>
            <a:fillRect/>
          </a:stretch>
        </p:blipFill>
        <p:spPr>
          <a:xfrm>
            <a:off x="896914" y="1893317"/>
            <a:ext cx="1463345" cy="585339"/>
          </a:xfrm>
          <a:prstGeom prst="rect">
            <a:avLst/>
          </a:prstGeom>
        </p:spPr>
      </p:pic>
      <p:pic>
        <p:nvPicPr>
          <p:cNvPr id="6" name="Grafik 5" descr="Ein Bild, das Schrift, Logo, Grafiken, Text enthält.&#10;&#10;KI-generierte Inhalte können fehlerhaft sein.">
            <a:extLst>
              <a:ext uri="{FF2B5EF4-FFF2-40B4-BE49-F238E27FC236}">
                <a16:creationId xmlns:a16="http://schemas.microsoft.com/office/drawing/2014/main" id="{13A1D98D-5244-281D-EB66-5ABA69ECF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0383" y="880361"/>
            <a:ext cx="1917799" cy="508026"/>
          </a:xfrm>
          <a:prstGeom prst="rect">
            <a:avLst/>
          </a:prstGeom>
        </p:spPr>
      </p:pic>
      <p:pic>
        <p:nvPicPr>
          <p:cNvPr id="13" name="Grafik 12" descr="Ein Bild, das Text, Reihe, Diagramm, Screenshot enthält.&#10;&#10;KI-generierte Inhalte können fehlerhaft sein.">
            <a:extLst>
              <a:ext uri="{FF2B5EF4-FFF2-40B4-BE49-F238E27FC236}">
                <a16:creationId xmlns:a16="http://schemas.microsoft.com/office/drawing/2014/main" id="{CF710D11-DB83-6E87-4240-0E7D5B0766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777" y="2689092"/>
            <a:ext cx="10630446" cy="3645087"/>
          </a:xfrm>
          <a:prstGeom prst="rect">
            <a:avLst/>
          </a:prstGeom>
        </p:spPr>
      </p:pic>
    </p:spTree>
    <p:extLst>
      <p:ext uri="{BB962C8B-B14F-4D97-AF65-F5344CB8AC3E}">
        <p14:creationId xmlns:p14="http://schemas.microsoft.com/office/powerpoint/2010/main" val="160930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a:xfrm>
            <a:off x="609600" y="523821"/>
            <a:ext cx="10972800" cy="1066800"/>
          </a:xfrm>
        </p:spPr>
        <p:txBody>
          <a:bodyPr/>
          <a:lstStyle/>
          <a:p>
            <a:r>
              <a:rPr lang="de-CH" dirty="0"/>
              <a:t>Universitäten</a:t>
            </a:r>
            <a:endParaRPr lang="en-US" dirty="0"/>
          </a:p>
        </p:txBody>
      </p:sp>
      <p:pic>
        <p:nvPicPr>
          <p:cNvPr id="4" name="Grafik 3">
            <a:extLst>
              <a:ext uri="{FF2B5EF4-FFF2-40B4-BE49-F238E27FC236}">
                <a16:creationId xmlns:a16="http://schemas.microsoft.com/office/drawing/2014/main" id="{A1AE6C47-69B1-DE18-EE21-EB1C6C155302}"/>
              </a:ext>
            </a:extLst>
          </p:cNvPr>
          <p:cNvPicPr>
            <a:picLocks noChangeAspect="1"/>
          </p:cNvPicPr>
          <p:nvPr/>
        </p:nvPicPr>
        <p:blipFill>
          <a:blip r:embed="rId3"/>
          <a:stretch>
            <a:fillRect/>
          </a:stretch>
        </p:blipFill>
        <p:spPr>
          <a:xfrm>
            <a:off x="726703" y="1729912"/>
            <a:ext cx="4399162" cy="988335"/>
          </a:xfrm>
          <a:prstGeom prst="rect">
            <a:avLst/>
          </a:prstGeom>
          <a:ln>
            <a:noFill/>
          </a:ln>
          <a:effectLst>
            <a:outerShdw blurRad="292100" dist="139700" dir="2700000" algn="tl" rotWithShape="0">
              <a:srgbClr val="333333">
                <a:alpha val="65000"/>
              </a:srgbClr>
            </a:outerShdw>
          </a:effectLst>
        </p:spPr>
      </p:pic>
      <p:pic>
        <p:nvPicPr>
          <p:cNvPr id="6" name="Grafik 5">
            <a:extLst>
              <a:ext uri="{FF2B5EF4-FFF2-40B4-BE49-F238E27FC236}">
                <a16:creationId xmlns:a16="http://schemas.microsoft.com/office/drawing/2014/main" id="{94036334-211C-1178-456A-51915D95E913}"/>
              </a:ext>
            </a:extLst>
          </p:cNvPr>
          <p:cNvPicPr>
            <a:picLocks noChangeAspect="1"/>
          </p:cNvPicPr>
          <p:nvPr/>
        </p:nvPicPr>
        <p:blipFill>
          <a:blip r:embed="rId4"/>
          <a:stretch>
            <a:fillRect/>
          </a:stretch>
        </p:blipFill>
        <p:spPr>
          <a:xfrm>
            <a:off x="726702" y="3072384"/>
            <a:ext cx="4362723" cy="2987126"/>
          </a:xfrm>
          <a:prstGeom prst="rect">
            <a:avLst/>
          </a:prstGeom>
          <a:ln>
            <a:noFill/>
          </a:ln>
          <a:effectLst>
            <a:outerShdw blurRad="292100" dist="139700" dir="2700000" algn="tl" rotWithShape="0">
              <a:srgbClr val="333333">
                <a:alpha val="65000"/>
              </a:srgbClr>
            </a:outerShdw>
          </a:effectLst>
        </p:spPr>
      </p:pic>
      <p:pic>
        <p:nvPicPr>
          <p:cNvPr id="13" name="Grafik 12">
            <a:extLst>
              <a:ext uri="{FF2B5EF4-FFF2-40B4-BE49-F238E27FC236}">
                <a16:creationId xmlns:a16="http://schemas.microsoft.com/office/drawing/2014/main" id="{AE60830A-EC3F-B8B3-870B-447C0D7E3635}"/>
              </a:ext>
            </a:extLst>
          </p:cNvPr>
          <p:cNvPicPr>
            <a:picLocks noChangeAspect="1"/>
          </p:cNvPicPr>
          <p:nvPr/>
        </p:nvPicPr>
        <p:blipFill>
          <a:blip r:embed="rId5"/>
          <a:stretch>
            <a:fillRect/>
          </a:stretch>
        </p:blipFill>
        <p:spPr>
          <a:xfrm>
            <a:off x="7775899" y="739269"/>
            <a:ext cx="1592783" cy="1288076"/>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0CB818EC-4DA0-0DAC-CC95-AAFA8C7BF015}"/>
              </a:ext>
            </a:extLst>
          </p:cNvPr>
          <p:cNvPicPr>
            <a:picLocks noChangeAspect="1"/>
          </p:cNvPicPr>
          <p:nvPr/>
        </p:nvPicPr>
        <p:blipFill>
          <a:blip r:embed="rId6"/>
          <a:stretch>
            <a:fillRect/>
          </a:stretch>
        </p:blipFill>
        <p:spPr>
          <a:xfrm>
            <a:off x="7775899" y="2027345"/>
            <a:ext cx="3732245" cy="393471"/>
          </a:xfrm>
          <a:prstGeom prst="rect">
            <a:avLst/>
          </a:prstGeom>
          <a:ln>
            <a:noFill/>
          </a:ln>
          <a:effectLst>
            <a:outerShdw blurRad="292100" dist="139700" dir="2700000" algn="tl" rotWithShape="0">
              <a:srgbClr val="333333">
                <a:alpha val="65000"/>
              </a:srgbClr>
            </a:outerShdw>
          </a:effectLst>
        </p:spPr>
      </p:pic>
      <p:pic>
        <p:nvPicPr>
          <p:cNvPr id="15" name="Grafik 14">
            <a:extLst>
              <a:ext uri="{FF2B5EF4-FFF2-40B4-BE49-F238E27FC236}">
                <a16:creationId xmlns:a16="http://schemas.microsoft.com/office/drawing/2014/main" id="{06ABD9B5-36E5-E540-BC44-B27D07674B2B}"/>
              </a:ext>
            </a:extLst>
          </p:cNvPr>
          <p:cNvPicPr>
            <a:picLocks noChangeAspect="1"/>
          </p:cNvPicPr>
          <p:nvPr/>
        </p:nvPicPr>
        <p:blipFill>
          <a:blip r:embed="rId7"/>
          <a:stretch>
            <a:fillRect/>
          </a:stretch>
        </p:blipFill>
        <p:spPr>
          <a:xfrm>
            <a:off x="6285197" y="3306645"/>
            <a:ext cx="2143625" cy="666767"/>
          </a:xfrm>
          <a:prstGeom prst="rect">
            <a:avLst/>
          </a:prstGeom>
          <a:ln>
            <a:noFill/>
          </a:ln>
          <a:effectLst>
            <a:outerShdw blurRad="292100" dist="139700" dir="2700000" algn="tl" rotWithShape="0">
              <a:srgbClr val="333333">
                <a:alpha val="65000"/>
              </a:srgbClr>
            </a:outerShdw>
          </a:effectLst>
        </p:spPr>
      </p:pic>
      <p:pic>
        <p:nvPicPr>
          <p:cNvPr id="17" name="Grafik 16">
            <a:extLst>
              <a:ext uri="{FF2B5EF4-FFF2-40B4-BE49-F238E27FC236}">
                <a16:creationId xmlns:a16="http://schemas.microsoft.com/office/drawing/2014/main" id="{9BBFBAFA-B2AA-55E7-B273-0CABCE2935ED}"/>
              </a:ext>
            </a:extLst>
          </p:cNvPr>
          <p:cNvPicPr>
            <a:picLocks noChangeAspect="1"/>
          </p:cNvPicPr>
          <p:nvPr/>
        </p:nvPicPr>
        <p:blipFill>
          <a:blip r:embed="rId8"/>
          <a:stretch>
            <a:fillRect/>
          </a:stretch>
        </p:blipFill>
        <p:spPr>
          <a:xfrm>
            <a:off x="6285197" y="3973412"/>
            <a:ext cx="4574186" cy="22360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843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C838A2-BF83-91FB-5289-74C6F323B56F}"/>
              </a:ext>
            </a:extLst>
          </p:cNvPr>
          <p:cNvSpPr>
            <a:spLocks noGrp="1"/>
          </p:cNvSpPr>
          <p:nvPr>
            <p:ph type="title"/>
          </p:nvPr>
        </p:nvSpPr>
        <p:spPr/>
        <p:txBody>
          <a:bodyPr/>
          <a:lstStyle/>
          <a:p>
            <a:r>
              <a:rPr lang="de-CH" dirty="0"/>
              <a:t>Hackathons</a:t>
            </a:r>
            <a:endParaRPr lang="en-US" dirty="0"/>
          </a:p>
        </p:txBody>
      </p:sp>
      <p:pic>
        <p:nvPicPr>
          <p:cNvPr id="16" name="Grafik 15">
            <a:extLst>
              <a:ext uri="{FF2B5EF4-FFF2-40B4-BE49-F238E27FC236}">
                <a16:creationId xmlns:a16="http://schemas.microsoft.com/office/drawing/2014/main" id="{46990B3D-1C5A-C0C2-6EE8-30F58EF4CF06}"/>
              </a:ext>
            </a:extLst>
          </p:cNvPr>
          <p:cNvPicPr>
            <a:picLocks noChangeAspect="1"/>
          </p:cNvPicPr>
          <p:nvPr/>
        </p:nvPicPr>
        <p:blipFill>
          <a:blip r:embed="rId3"/>
          <a:stretch>
            <a:fillRect/>
          </a:stretch>
        </p:blipFill>
        <p:spPr>
          <a:xfrm>
            <a:off x="1211380" y="1921834"/>
            <a:ext cx="4012340" cy="3757260"/>
          </a:xfrm>
          <a:prstGeom prst="rect">
            <a:avLst/>
          </a:prstGeom>
          <a:ln>
            <a:noFill/>
          </a:ln>
          <a:effectLst>
            <a:outerShdw blurRad="292100" dist="139700" dir="2700000" algn="tl" rotWithShape="0">
              <a:srgbClr val="333333">
                <a:alpha val="65000"/>
              </a:srgbClr>
            </a:outerShdw>
          </a:effectLst>
        </p:spPr>
      </p:pic>
      <p:pic>
        <p:nvPicPr>
          <p:cNvPr id="4" name="Grafik 3" descr="Ein Bild, das Text, Schrift, Grafiken, Grafikdesign enthält.&#10;&#10;KI-generierte Inhalte können fehlerhaft sein.">
            <a:extLst>
              <a:ext uri="{FF2B5EF4-FFF2-40B4-BE49-F238E27FC236}">
                <a16:creationId xmlns:a16="http://schemas.microsoft.com/office/drawing/2014/main" id="{76ABCF41-194A-84D8-BDE8-5505DDCB2A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1767" y="460348"/>
            <a:ext cx="2779129" cy="2376838"/>
          </a:xfrm>
          <a:prstGeom prst="rect">
            <a:avLst/>
          </a:prstGeom>
          <a:ln>
            <a:noFill/>
          </a:ln>
          <a:effectLst>
            <a:outerShdw blurRad="292100" dist="139700" dir="2700000" algn="tl" rotWithShape="0">
              <a:srgbClr val="333333">
                <a:alpha val="65000"/>
              </a:srgbClr>
            </a:outerShdw>
          </a:effectLst>
        </p:spPr>
      </p:pic>
      <p:sp>
        <p:nvSpPr>
          <p:cNvPr id="6" name="Textfeld 5">
            <a:extLst>
              <a:ext uri="{FF2B5EF4-FFF2-40B4-BE49-F238E27FC236}">
                <a16:creationId xmlns:a16="http://schemas.microsoft.com/office/drawing/2014/main" id="{C696A7E0-A227-1460-CADE-812A43094A34}"/>
              </a:ext>
            </a:extLst>
          </p:cNvPr>
          <p:cNvSpPr txBox="1"/>
          <p:nvPr/>
        </p:nvSpPr>
        <p:spPr>
          <a:xfrm>
            <a:off x="6582715" y="6211669"/>
            <a:ext cx="6094926" cy="646331"/>
          </a:xfrm>
          <a:prstGeom prst="rect">
            <a:avLst/>
          </a:prstGeom>
          <a:noFill/>
        </p:spPr>
        <p:txBody>
          <a:bodyPr wrap="square">
            <a:spAutoFit/>
          </a:bodyPr>
          <a:lstStyle/>
          <a:p>
            <a:r>
              <a:rPr lang="de-CH" dirty="0">
                <a:hlinkClick r:id="rId5"/>
              </a:rPr>
              <a:t>https://www.youtube.com/watch?v=6_0PpEDE4jg</a:t>
            </a:r>
            <a:endParaRPr lang="de-CH" dirty="0"/>
          </a:p>
          <a:p>
            <a:endParaRPr lang="de-CH" dirty="0"/>
          </a:p>
        </p:txBody>
      </p:sp>
      <p:pic>
        <p:nvPicPr>
          <p:cNvPr id="8" name="Grafik 7" descr="Ein Bild, das Kleidung, Person, Mann, Menschliches Gesicht enthält.&#10;&#10;KI-generierte Inhalte können fehlerhaft sein.">
            <a:extLst>
              <a:ext uri="{FF2B5EF4-FFF2-40B4-BE49-F238E27FC236}">
                <a16:creationId xmlns:a16="http://schemas.microsoft.com/office/drawing/2014/main" id="{39E639D8-8509-4247-5548-7A49763755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1767" y="3483517"/>
            <a:ext cx="4746616" cy="2728152"/>
          </a:xfrm>
          <a:prstGeom prst="rect">
            <a:avLst/>
          </a:prstGeom>
        </p:spPr>
      </p:pic>
      <p:sp>
        <p:nvSpPr>
          <p:cNvPr id="10" name="Textfeld 9">
            <a:extLst>
              <a:ext uri="{FF2B5EF4-FFF2-40B4-BE49-F238E27FC236}">
                <a16:creationId xmlns:a16="http://schemas.microsoft.com/office/drawing/2014/main" id="{FC74F301-53DD-9AC5-1992-66406355D8C5}"/>
              </a:ext>
            </a:extLst>
          </p:cNvPr>
          <p:cNvSpPr txBox="1"/>
          <p:nvPr/>
        </p:nvSpPr>
        <p:spPr>
          <a:xfrm>
            <a:off x="6556957" y="2904229"/>
            <a:ext cx="2779129" cy="646331"/>
          </a:xfrm>
          <a:prstGeom prst="rect">
            <a:avLst/>
          </a:prstGeom>
          <a:noFill/>
        </p:spPr>
        <p:txBody>
          <a:bodyPr wrap="square">
            <a:spAutoFit/>
          </a:bodyPr>
          <a:lstStyle/>
          <a:p>
            <a:r>
              <a:rPr lang="de-CH" dirty="0">
                <a:hlinkClick r:id="rId7"/>
              </a:rPr>
              <a:t>https://swiss-ai-weeks.ch/</a:t>
            </a:r>
            <a:endParaRPr lang="de-CH" dirty="0"/>
          </a:p>
          <a:p>
            <a:endParaRPr lang="de-CH" dirty="0"/>
          </a:p>
        </p:txBody>
      </p:sp>
    </p:spTree>
    <p:extLst>
      <p:ext uri="{BB962C8B-B14F-4D97-AF65-F5344CB8AC3E}">
        <p14:creationId xmlns:p14="http://schemas.microsoft.com/office/powerpoint/2010/main" val="202203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potx" id="{7B9FCAFE-DDE5-4198-9987-54DFCAD80598}" vid="{6015A8B0-C387-4E39-945C-0F39E3EB10B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C4FA94102CBCD49B14F5CBD813DD95B" ma:contentTypeVersion="3" ma:contentTypeDescription="Ein neues Dokument erstellen." ma:contentTypeScope="" ma:versionID="4480bcbe36d7a932237fe9baee104170">
  <xsd:schema xmlns:xsd="http://www.w3.org/2001/XMLSchema" xmlns:xs="http://www.w3.org/2001/XMLSchema" xmlns:p="http://schemas.microsoft.com/office/2006/metadata/properties" xmlns:ns2="78ffc4ef-d048-40a6-a091-c305cabd8acf" targetNamespace="http://schemas.microsoft.com/office/2006/metadata/properties" ma:root="true" ma:fieldsID="1d756f60c95f1aa8173adf041ff78e77" ns2:_="">
    <xsd:import namespace="78ffc4ef-d048-40a6-a091-c305cabd8acf"/>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ffc4ef-d048-40a6-a091-c305cabd8a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50063B-F067-47C6-BFA3-D4CFEAB38EBD}"/>
</file>

<file path=customXml/itemProps2.xml><?xml version="1.0" encoding="utf-8"?>
<ds:datastoreItem xmlns:ds="http://schemas.openxmlformats.org/officeDocument/2006/customXml" ds:itemID="{D64E17AE-D3D1-4A11-91C0-B76A58089EE8}"/>
</file>

<file path=customXml/itemProps3.xml><?xml version="1.0" encoding="utf-8"?>
<ds:datastoreItem xmlns:ds="http://schemas.openxmlformats.org/officeDocument/2006/customXml" ds:itemID="{C0DFFE85-7841-4627-9CD1-29FD43E0E557}"/>
</file>

<file path=docProps/app.xml><?xml version="1.0" encoding="utf-8"?>
<Properties xmlns="http://schemas.openxmlformats.org/officeDocument/2006/extended-properties" xmlns:vt="http://schemas.openxmlformats.org/officeDocument/2006/docPropsVTypes">
  <Template>Training presentation</Template>
  <TotalTime>0</TotalTime>
  <Words>1806</Words>
  <Application>Microsoft Office PowerPoint</Application>
  <PresentationFormat>Breitbild</PresentationFormat>
  <Paragraphs>263</Paragraphs>
  <Slides>48</Slides>
  <Notes>45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48</vt:i4>
      </vt:variant>
    </vt:vector>
  </HeadingPairs>
  <TitlesOfParts>
    <vt:vector size="54" baseType="lpstr">
      <vt:lpstr>Arial</vt:lpstr>
      <vt:lpstr>Calibri</vt:lpstr>
      <vt:lpstr>Consolas</vt:lpstr>
      <vt:lpstr>Georgia</vt:lpstr>
      <vt:lpstr>Wingdings 2</vt:lpstr>
      <vt:lpstr>Training presentation</vt:lpstr>
      <vt:lpstr>Sonderwochentag «Data Science»</vt:lpstr>
      <vt:lpstr>Agenda</vt:lpstr>
      <vt:lpstr>From Data to Knowledge – ein weiter Weg!</vt:lpstr>
      <vt:lpstr>"IT/Data/Tech" hat die Wirtschaft "übernommen"</vt:lpstr>
      <vt:lpstr>Daten-basierte Geschäftsmodelle sind entstanden</vt:lpstr>
      <vt:lpstr>Was ist Data Science?</vt:lpstr>
      <vt:lpstr>Data Science / Data Scientist</vt:lpstr>
      <vt:lpstr>Universitäten</vt:lpstr>
      <vt:lpstr>Hackathons</vt:lpstr>
      <vt:lpstr>Öffentliche Datenquellen</vt:lpstr>
      <vt:lpstr>OpenData</vt:lpstr>
      <vt:lpstr>Parlament</vt:lpstr>
      <vt:lpstr>Flightradar 24</vt:lpstr>
      <vt:lpstr>Flightradar 24</vt:lpstr>
      <vt:lpstr>NewsAPI</vt:lpstr>
      <vt:lpstr>Daten verarbeiten und visualisieren</vt:lpstr>
      <vt:lpstr>PowerPoint-Präsentation</vt:lpstr>
      <vt:lpstr>Matplotlib</vt:lpstr>
      <vt:lpstr>Übungen mit Matplotlib</vt:lpstr>
      <vt:lpstr>Übungen mit Matplotlib</vt:lpstr>
      <vt:lpstr>Übungen mit Matplotlib</vt:lpstr>
      <vt:lpstr>Beispiel-Anwendungen von Data Science  in der Finanzwelt</vt:lpstr>
      <vt:lpstr>Data Science Prozess</vt:lpstr>
      <vt:lpstr>Data Science Prozess</vt:lpstr>
      <vt:lpstr>Data Science Use Cases: Satellitenbilder </vt:lpstr>
      <vt:lpstr>Data Science Use Cases: High Frequency Trading </vt:lpstr>
      <vt:lpstr>Data Science Use Cases: High Frequency Trading </vt:lpstr>
      <vt:lpstr>Data Science Use Cases: Satellitenbilder </vt:lpstr>
      <vt:lpstr>Natural Language Processing</vt:lpstr>
      <vt:lpstr>Natural Language Processing</vt:lpstr>
      <vt:lpstr>Natural Language Processing</vt:lpstr>
      <vt:lpstr>Sentence Segmentation / Tokenization</vt:lpstr>
      <vt:lpstr>Part of Speech Tagging (POS Tagging)</vt:lpstr>
      <vt:lpstr>Part of Speech Tagging</vt:lpstr>
      <vt:lpstr>Auftrag D</vt:lpstr>
      <vt:lpstr>Sentiment Analysis </vt:lpstr>
      <vt:lpstr>Sentiment Analysis </vt:lpstr>
      <vt:lpstr>Sentiment Analyse</vt:lpstr>
      <vt:lpstr>Ein "geharnischter Brief"</vt:lpstr>
      <vt:lpstr>Aufgabe "geharnischter Brief"</vt:lpstr>
      <vt:lpstr>Aufgabe "Geharnischter Brief"</vt:lpstr>
      <vt:lpstr>Speech to Text</vt:lpstr>
      <vt:lpstr>Speech to Text</vt:lpstr>
      <vt:lpstr>Übung: Live Sentiment Analyse</vt:lpstr>
      <vt:lpstr>Übung: Live Sentiment Analyse – zweiter Teil</vt:lpstr>
      <vt:lpstr>Wettbewerb</vt:lpstr>
      <vt:lpstr>Mini-Projekt</vt:lpstr>
      <vt:lpstr>Wettbewerb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Einführung in Python</dc:title>
  <dc:creator>Philipp Hurni</dc:creator>
  <cp:lastModifiedBy>Philipp Hurni</cp:lastModifiedBy>
  <cp:revision>1510</cp:revision>
  <dcterms:created xsi:type="dcterms:W3CDTF">2021-09-14T13:26:04Z</dcterms:created>
  <dcterms:modified xsi:type="dcterms:W3CDTF">2025-11-21T06:24:48Z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0x010100DC4FA94102CBCD49B14F5CBD813DD95B</vt:lpwstr>
  </property>
</Properties>
</file>